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</p:sldMasterIdLst>
  <p:notesMasterIdLst>
    <p:notesMasterId r:id="rId16"/>
  </p:notesMasterIdLst>
  <p:sldIdLst>
    <p:sldId id="268" r:id="rId2"/>
    <p:sldId id="278" r:id="rId3"/>
    <p:sldId id="279" r:id="rId4"/>
    <p:sldId id="280" r:id="rId5"/>
    <p:sldId id="281" r:id="rId6"/>
    <p:sldId id="289" r:id="rId7"/>
    <p:sldId id="282" r:id="rId8"/>
    <p:sldId id="283" r:id="rId9"/>
    <p:sldId id="284" r:id="rId10"/>
    <p:sldId id="285" r:id="rId11"/>
    <p:sldId id="286" r:id="rId12"/>
    <p:sldId id="291" r:id="rId13"/>
    <p:sldId id="273" r:id="rId14"/>
    <p:sldId id="274" r:id="rId15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9933"/>
    <a:srgbClr val="FFCC66"/>
    <a:srgbClr val="FF9933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35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DF44A-F900-4539-B2D8-330ABFB91CDE}" type="datetimeFigureOut">
              <a:rPr lang="hr-HR" smtClean="0"/>
              <a:pPr/>
              <a:t>14.10.2025.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B7B07-D393-4912-8781-548406D9111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18296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052167"/>
            <a:ext cx="7344816" cy="3240000"/>
          </a:xfrm>
          <a:solidFill>
            <a:srgbClr val="006600">
              <a:alpha val="80000"/>
            </a:srgbClr>
          </a:solidFill>
        </p:spPr>
        <p:txBody>
          <a:bodyPr anchor="ctr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638350"/>
            <a:ext cx="7344816" cy="1080000"/>
          </a:xfrm>
          <a:solidFill>
            <a:srgbClr val="33993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50384386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903716"/>
          </a:xfrm>
        </p:spPr>
        <p:txBody>
          <a:bodyPr/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1"/>
            <a:ext cx="2438399" cy="360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489384"/>
            <a:ext cx="4932548" cy="395959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9" name="Pravokutnik 8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" y="6281543"/>
            <a:ext cx="751759" cy="507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7074937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58676182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/>
              <a:t>Spremanje podataka  </a:t>
            </a:r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6017954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46582996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4726637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938659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304910333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09172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563723392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5596" y="269337"/>
            <a:ext cx="7989518" cy="1071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932548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3759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>
          <a:solidFill>
            <a:srgbClr val="006600"/>
          </a:solidFill>
        </p:spPr>
        <p:txBody>
          <a:bodyPr/>
          <a:lstStyle/>
          <a:p>
            <a:r>
              <a:rPr lang="hr-HR" dirty="0"/>
              <a:t>1</a:t>
            </a:r>
            <a:r>
              <a:rPr lang="hr-HR" dirty="0" smtClean="0"/>
              <a:t>. </a:t>
            </a:r>
            <a:r>
              <a:rPr lang="hr-HR" dirty="0"/>
              <a:t>TEHNOLOGIJA</a:t>
            </a:r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>
          <a:xfrm>
            <a:off x="1043608" y="4600817"/>
            <a:ext cx="7344816" cy="1080000"/>
          </a:xfrm>
        </p:spPr>
        <p:txBody>
          <a:bodyPr/>
          <a:lstStyle/>
          <a:p>
            <a:r>
              <a:rPr lang="hr-HR" sz="3200" dirty="0" smtClean="0"/>
              <a:t>1.3 </a:t>
            </a:r>
            <a:r>
              <a:rPr lang="pl-PL" dirty="0"/>
              <a:t>S</a:t>
            </a:r>
            <a:r>
              <a:rPr lang="pl-PL" dirty="0" smtClean="0"/>
              <a:t>premanje </a:t>
            </a:r>
            <a:r>
              <a:rPr lang="pl-PL" dirty="0"/>
              <a:t>podataka </a:t>
            </a: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210424860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SPREMNICI RAČUNALA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Računalo tijekom rada pamti ono što radi. </a:t>
            </a:r>
          </a:p>
          <a:p>
            <a:r>
              <a:rPr lang="hr-HR" dirty="0"/>
              <a:t>Za to su potrebne dvije vrste spremnika: </a:t>
            </a:r>
          </a:p>
          <a:p>
            <a:pPr lvl="1"/>
            <a:r>
              <a:rPr lang="hr-HR" b="1" dirty="0"/>
              <a:t>središnji spremnik </a:t>
            </a:r>
            <a:r>
              <a:rPr lang="hr-HR" dirty="0"/>
              <a:t>i </a:t>
            </a:r>
          </a:p>
          <a:p>
            <a:pPr lvl="1"/>
            <a:r>
              <a:rPr lang="hr-HR" b="1" dirty="0"/>
              <a:t>pomoćni spremnici</a:t>
            </a:r>
            <a:r>
              <a:rPr lang="hr-HR" dirty="0"/>
              <a:t>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19" y="3314084"/>
            <a:ext cx="4039691" cy="2693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6318858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SREDIŠNJI SPREMNIK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89611"/>
            <a:ext cx="7992888" cy="1476103"/>
          </a:xfrm>
        </p:spPr>
        <p:txBody>
          <a:bodyPr/>
          <a:lstStyle/>
          <a:p>
            <a:r>
              <a:rPr lang="pl-PL" dirty="0"/>
              <a:t>sastoji se od </a:t>
            </a:r>
            <a:r>
              <a:rPr lang="pl-PL" b="1" dirty="0"/>
              <a:t>ROM </a:t>
            </a:r>
            <a:r>
              <a:rPr lang="pl-PL" dirty="0"/>
              <a:t>i </a:t>
            </a:r>
            <a:r>
              <a:rPr lang="pl-PL" b="1" dirty="0"/>
              <a:t>RAM </a:t>
            </a:r>
            <a:r>
              <a:rPr lang="pl-PL" dirty="0"/>
              <a:t>memorije.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82" y="2994248"/>
            <a:ext cx="3370217" cy="2246811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764" y="2827901"/>
            <a:ext cx="4127206" cy="2579504"/>
          </a:xfrm>
          <a:prstGeom prst="rect">
            <a:avLst/>
          </a:prstGeom>
        </p:spPr>
      </p:pic>
      <p:sp>
        <p:nvSpPr>
          <p:cNvPr id="8" name="Zaobljeni pravokutnik 7"/>
          <p:cNvSpPr/>
          <p:nvPr/>
        </p:nvSpPr>
        <p:spPr>
          <a:xfrm>
            <a:off x="1502228" y="5574368"/>
            <a:ext cx="2928455" cy="7480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 MEMORIJA</a:t>
            </a:r>
          </a:p>
        </p:txBody>
      </p:sp>
      <p:sp>
        <p:nvSpPr>
          <p:cNvPr id="9" name="Zaobljeni pravokutnik 8"/>
          <p:cNvSpPr/>
          <p:nvPr/>
        </p:nvSpPr>
        <p:spPr>
          <a:xfrm>
            <a:off x="5534298" y="5574367"/>
            <a:ext cx="2625634" cy="7480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 MEMORIJA</a:t>
            </a:r>
          </a:p>
        </p:txBody>
      </p:sp>
    </p:spTree>
    <p:extLst>
      <p:ext uri="{BB962C8B-B14F-4D97-AF65-F5344CB8AC3E}">
        <p14:creationId xmlns="" xmlns:p14="http://schemas.microsoft.com/office/powerpoint/2010/main" val="4093670517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ROM (</a:t>
            </a:r>
            <a:r>
              <a:rPr lang="hr-HR" b="1" i="1" dirty="0"/>
              <a:t>R</a:t>
            </a:r>
            <a:r>
              <a:rPr lang="hr-HR" i="1" dirty="0"/>
              <a:t>EAD </a:t>
            </a:r>
            <a:r>
              <a:rPr lang="hr-HR" b="1" i="1" dirty="0"/>
              <a:t>O</a:t>
            </a:r>
            <a:r>
              <a:rPr lang="hr-HR" i="1" dirty="0"/>
              <a:t>NLY </a:t>
            </a:r>
            <a:r>
              <a:rPr lang="hr-HR" b="1" i="1" dirty="0"/>
              <a:t>M</a:t>
            </a:r>
            <a:r>
              <a:rPr lang="hr-HR" i="1" dirty="0"/>
              <a:t>EMORY</a:t>
            </a:r>
            <a:r>
              <a:rPr lang="hr-HR" dirty="0"/>
              <a:t> 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50067" y="2250831"/>
            <a:ext cx="8566214" cy="4190835"/>
          </a:xfrm>
        </p:spPr>
        <p:txBody>
          <a:bodyPr/>
          <a:lstStyle/>
          <a:p>
            <a:r>
              <a:rPr lang="hr-HR" b="1" dirty="0"/>
              <a:t>ROM</a:t>
            </a:r>
            <a:r>
              <a:rPr lang="hr-HR" dirty="0"/>
              <a:t> je memorija iz koje se podatci mogu samo čitati. </a:t>
            </a:r>
          </a:p>
          <a:p>
            <a:r>
              <a:rPr lang="hr-HR" dirty="0"/>
              <a:t>podatci u spremnicima zapisani su pri tvorničkoj izradi.</a:t>
            </a:r>
          </a:p>
          <a:p>
            <a:r>
              <a:rPr lang="hr-HR" dirty="0"/>
              <a:t>nakon gašenja računala, podatci ostaju nepromijenjeni. </a:t>
            </a:r>
          </a:p>
          <a:p>
            <a:endParaRPr lang="hr-HR" dirty="0" smtClean="0"/>
          </a:p>
          <a:p>
            <a:r>
              <a:rPr lang="hr-HR" dirty="0" smtClean="0"/>
              <a:t>ROM </a:t>
            </a:r>
            <a:r>
              <a:rPr lang="hr-HR" dirty="0"/>
              <a:t>memorija ima nekoliko zadataka: </a:t>
            </a:r>
          </a:p>
          <a:p>
            <a:pPr lvl="1"/>
            <a:r>
              <a:rPr lang="hr-HR" dirty="0"/>
              <a:t>pri paljenju ispituje ispravnost uređaja, </a:t>
            </a:r>
          </a:p>
          <a:p>
            <a:pPr lvl="1"/>
            <a:r>
              <a:rPr lang="hr-HR" dirty="0"/>
              <a:t>učitava programe i operacijski </a:t>
            </a:r>
            <a:r>
              <a:rPr lang="hr-HR" dirty="0" smtClean="0"/>
              <a:t>sustav </a:t>
            </a:r>
            <a:endParaRPr lang="hr-HR" dirty="0"/>
          </a:p>
          <a:p>
            <a:pPr lvl="1"/>
            <a:r>
              <a:rPr lang="hr-HR" dirty="0"/>
              <a:t>priprema računalo za rad. </a:t>
            </a:r>
          </a:p>
          <a:p>
            <a:pPr marL="114300" indent="0">
              <a:buNone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998" y="4572001"/>
            <a:ext cx="2638958" cy="17593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7599986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6" y="1440766"/>
            <a:ext cx="3282461" cy="2051538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1587584"/>
          </a:xfrm>
        </p:spPr>
        <p:txBody>
          <a:bodyPr/>
          <a:lstStyle/>
          <a:p>
            <a:r>
              <a:rPr lang="hr-HR" sz="4400" dirty="0"/>
              <a:t>RAM </a:t>
            </a:r>
            <a:br>
              <a:rPr lang="hr-HR" sz="4400" dirty="0"/>
            </a:br>
            <a:r>
              <a:rPr lang="hr-HR" sz="4400" dirty="0"/>
              <a:t>(</a:t>
            </a:r>
            <a:r>
              <a:rPr lang="hr-HR" sz="4400" b="1" dirty="0"/>
              <a:t>R</a:t>
            </a:r>
            <a:r>
              <a:rPr lang="hr-HR" sz="4400" dirty="0"/>
              <a:t>ANDOM </a:t>
            </a:r>
            <a:r>
              <a:rPr lang="hr-HR" sz="4400" b="1" dirty="0"/>
              <a:t>A</a:t>
            </a:r>
            <a:r>
              <a:rPr lang="hr-HR" sz="4400" dirty="0"/>
              <a:t>CCESS </a:t>
            </a:r>
            <a:r>
              <a:rPr lang="hr-HR" sz="4400" b="1" dirty="0"/>
              <a:t>M</a:t>
            </a:r>
            <a:r>
              <a:rPr lang="hr-HR" sz="4400" dirty="0"/>
              <a:t>EMORY)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5" y="3200400"/>
            <a:ext cx="8374659" cy="3241266"/>
          </a:xfrm>
        </p:spPr>
        <p:txBody>
          <a:bodyPr>
            <a:normAutofit/>
          </a:bodyPr>
          <a:lstStyle/>
          <a:p>
            <a:r>
              <a:rPr lang="hr-HR" b="1" dirty="0"/>
              <a:t>RAM</a:t>
            </a:r>
            <a:r>
              <a:rPr lang="hr-HR" dirty="0"/>
              <a:t> ili radna memorija zadužena za privremeno čuvanje programa i podataka koje trenutno koristimo na računalu.</a:t>
            </a:r>
          </a:p>
          <a:p>
            <a:r>
              <a:rPr lang="hr-HR" dirty="0"/>
              <a:t>privremena vrsta memorije, pamti podatke samo dok je računalo uključeno.</a:t>
            </a:r>
          </a:p>
          <a:p>
            <a:r>
              <a:rPr lang="hr-HR" dirty="0"/>
              <a:t>podatci se prije gašenja računala moraju spremiti na neki od pomoćnih spremnika.</a:t>
            </a:r>
          </a:p>
          <a:p>
            <a:r>
              <a:rPr lang="hr-HR" dirty="0"/>
              <a:t>Količina radne memorije mjeri se u gigabajtima (GB).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5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4172765237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37" r="17903" b="11642"/>
          <a:stretch/>
        </p:blipFill>
        <p:spPr>
          <a:xfrm>
            <a:off x="6519084" y="1632856"/>
            <a:ext cx="2624916" cy="4456112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5"/>
            <a:ext cx="7989517" cy="1300201"/>
          </a:xfrm>
        </p:spPr>
        <p:txBody>
          <a:bodyPr/>
          <a:lstStyle/>
          <a:p>
            <a:r>
              <a:rPr lang="hr-HR" sz="4400" dirty="0"/>
              <a:t>RAČUNARSTVO U OBLAKU </a:t>
            </a:r>
            <a:br>
              <a:rPr lang="hr-HR" sz="4400" dirty="0"/>
            </a:br>
            <a:r>
              <a:rPr lang="hr-HR" sz="4400" dirty="0"/>
              <a:t>( CLOUD COMPUTING)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398642"/>
            <a:ext cx="5783256" cy="4043023"/>
          </a:xfrm>
        </p:spPr>
        <p:txBody>
          <a:bodyPr>
            <a:normAutofit lnSpcReduction="10000"/>
          </a:bodyPr>
          <a:lstStyle/>
          <a:p>
            <a:r>
              <a:rPr lang="hr-HR" sz="2400" b="1" dirty="0"/>
              <a:t>Računalstvo u oblaku </a:t>
            </a:r>
            <a:r>
              <a:rPr lang="hr-HR" dirty="0"/>
              <a:t>(</a:t>
            </a:r>
            <a:r>
              <a:rPr lang="hr-HR" i="1" dirty="0" err="1"/>
              <a:t>Cloud</a:t>
            </a:r>
            <a:r>
              <a:rPr lang="hr-HR" i="1" dirty="0"/>
              <a:t> </a:t>
            </a:r>
            <a:r>
              <a:rPr lang="hr-HR" i="1" dirty="0" err="1"/>
              <a:t>Computing</a:t>
            </a:r>
            <a:r>
              <a:rPr lang="hr-HR" dirty="0"/>
              <a:t>) </a:t>
            </a:r>
            <a:r>
              <a:rPr lang="hr-HR" sz="2400" dirty="0" smtClean="0"/>
              <a:t>je </a:t>
            </a:r>
            <a:r>
              <a:rPr lang="hr-HR" sz="2400" dirty="0"/>
              <a:t>spremanje na diskove udaljenih računala do kojih dolazimo putem interneta. </a:t>
            </a:r>
          </a:p>
          <a:p>
            <a:r>
              <a:rPr lang="hr-HR" sz="2400" dirty="0"/>
              <a:t>U oblak možemo spremiti aplikacije, dokumente i informacije. </a:t>
            </a:r>
          </a:p>
          <a:p>
            <a:r>
              <a:rPr lang="hr-HR" sz="2400" dirty="0"/>
              <a:t>Prednosti spremanja podatka u oblak je u mogućnosti pristupa podacima kada želimo i s kojeg god uređaja želimo, bez dodatnog kopiranja i slanja.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950246417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607587"/>
          </a:xfrm>
        </p:spPr>
        <p:txBody>
          <a:bodyPr/>
          <a:lstStyle/>
          <a:p>
            <a:r>
              <a:rPr lang="hr-HR" dirty="0"/>
              <a:t>POMOĆNI SPREMNICI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FF70F16C-C95C-44A5-9A00-E92F5EAB9D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487" b="21263"/>
          <a:stretch/>
        </p:blipFill>
        <p:spPr>
          <a:xfrm>
            <a:off x="989669" y="4823791"/>
            <a:ext cx="8146124" cy="1665594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78273" y="1166190"/>
            <a:ext cx="8469661" cy="5027065"/>
          </a:xfrm>
        </p:spPr>
        <p:txBody>
          <a:bodyPr>
            <a:noAutofit/>
          </a:bodyPr>
          <a:lstStyle/>
          <a:p>
            <a:r>
              <a:rPr lang="hr-HR" sz="2400" dirty="0"/>
              <a:t>koristimo ih za spremanje podataka koje želimo sačuvati te ih možda kasnije ponovo koristiti. </a:t>
            </a:r>
          </a:p>
          <a:p>
            <a:r>
              <a:rPr lang="hr-HR" sz="2400" dirty="0"/>
              <a:t>pomoćni spremnici pamte podatke i kada je računalo isključeno. </a:t>
            </a:r>
          </a:p>
          <a:p>
            <a:pPr marL="114300" indent="0">
              <a:buNone/>
            </a:pPr>
            <a:r>
              <a:rPr lang="hr-HR" sz="2400" dirty="0"/>
              <a:t>Najvažniji i najčešće korišteni </a:t>
            </a:r>
            <a:r>
              <a:rPr lang="hr-HR" sz="2400" b="1" dirty="0"/>
              <a:t>pomoćni spremnici </a:t>
            </a:r>
            <a:r>
              <a:rPr lang="hr-HR" sz="2400" dirty="0"/>
              <a:t>su: </a:t>
            </a:r>
          </a:p>
          <a:p>
            <a:pPr lvl="1"/>
            <a:r>
              <a:rPr lang="hr-HR" dirty="0"/>
              <a:t>tvrdi disk HDD, </a:t>
            </a:r>
          </a:p>
          <a:p>
            <a:pPr lvl="1"/>
            <a:r>
              <a:rPr lang="hr-HR" dirty="0"/>
              <a:t>CD, DVD,  Blu-ray, </a:t>
            </a:r>
          </a:p>
          <a:p>
            <a:pPr lvl="1"/>
            <a:r>
              <a:rPr lang="hr-HR" dirty="0"/>
              <a:t>USB memorijski štapić i </a:t>
            </a:r>
          </a:p>
          <a:p>
            <a:pPr lvl="1"/>
            <a:r>
              <a:rPr lang="hr-HR" dirty="0"/>
              <a:t>memorijska kartica. </a:t>
            </a:r>
          </a:p>
          <a:p>
            <a:endParaRPr lang="hr-HR" sz="24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7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721439471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7" y="332655"/>
            <a:ext cx="5836264" cy="2161163"/>
          </a:xfrm>
        </p:spPr>
        <p:txBody>
          <a:bodyPr/>
          <a:lstStyle/>
          <a:p>
            <a:r>
              <a:rPr lang="hr-HR" dirty="0"/>
              <a:t>TVRDI DISK </a:t>
            </a:r>
            <a:br>
              <a:rPr lang="hr-HR" dirty="0"/>
            </a:br>
            <a:r>
              <a:rPr lang="hr-HR" dirty="0"/>
              <a:t>HDD (</a:t>
            </a:r>
            <a:r>
              <a:rPr lang="hr-HR" b="1" dirty="0"/>
              <a:t>H</a:t>
            </a:r>
            <a:r>
              <a:rPr lang="hr-HR" dirty="0"/>
              <a:t>ard </a:t>
            </a:r>
            <a:r>
              <a:rPr lang="hr-HR" b="1" dirty="0"/>
              <a:t>D</a:t>
            </a:r>
            <a:r>
              <a:rPr lang="hr-HR" dirty="0"/>
              <a:t>isk </a:t>
            </a:r>
            <a:r>
              <a:rPr lang="hr-HR" b="1" dirty="0" err="1"/>
              <a:t>D</a:t>
            </a:r>
            <a:r>
              <a:rPr lang="hr-HR" dirty="0" err="1"/>
              <a:t>rive</a:t>
            </a:r>
            <a:r>
              <a:rPr lang="hr-HR" dirty="0"/>
              <a:t>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91905" y="2814686"/>
            <a:ext cx="8352095" cy="3702024"/>
          </a:xfrm>
        </p:spPr>
        <p:txBody>
          <a:bodyPr>
            <a:normAutofit/>
          </a:bodyPr>
          <a:lstStyle/>
          <a:p>
            <a:r>
              <a:rPr lang="hr-HR" sz="2400" dirty="0"/>
              <a:t>najvažniji pomoćni spremnik </a:t>
            </a:r>
          </a:p>
          <a:p>
            <a:r>
              <a:rPr lang="hr-HR" sz="2400" dirty="0"/>
              <a:t>magnetni uređaj za trajno pohranjivanje i pamćenje veće količine podataka</a:t>
            </a:r>
          </a:p>
          <a:p>
            <a:r>
              <a:rPr lang="hr-HR" sz="2400" dirty="0"/>
              <a:t>količina memorije mjeri se u gigabajtima (GB) i </a:t>
            </a:r>
            <a:r>
              <a:rPr lang="hr-HR" sz="2400" dirty="0" err="1"/>
              <a:t>terabajtima</a:t>
            </a:r>
            <a:r>
              <a:rPr lang="hr-HR" sz="2400" dirty="0"/>
              <a:t> (TB)</a:t>
            </a:r>
          </a:p>
          <a:p>
            <a:r>
              <a:rPr lang="hr-HR" sz="2400" dirty="0"/>
              <a:t>ugrađen je u kućištu računala ali može biti i vanjski, prijenosni</a:t>
            </a:r>
          </a:p>
          <a:p>
            <a:r>
              <a:rPr lang="hr-HR" sz="2400" dirty="0"/>
              <a:t>na njega instaliramo operacijski sustav i primjenski programi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E58715ED-202D-4A37-AAC8-43D12B071A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1860" y="253365"/>
            <a:ext cx="2372139" cy="23721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1071134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095" y="3102065"/>
            <a:ext cx="5159829" cy="333960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1654086"/>
          </a:xfrm>
        </p:spPr>
        <p:txBody>
          <a:bodyPr/>
          <a:lstStyle/>
          <a:p>
            <a:r>
              <a:rPr lang="hr-HR" dirty="0"/>
              <a:t>OPTIČKI DISKOVI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(</a:t>
            </a:r>
            <a:r>
              <a:rPr lang="hr-HR" dirty="0"/>
              <a:t>CD, DVD, BD)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319251"/>
            <a:ext cx="7992888" cy="4122415"/>
          </a:xfrm>
        </p:spPr>
        <p:txBody>
          <a:bodyPr/>
          <a:lstStyle/>
          <a:p>
            <a:r>
              <a:rPr lang="hr-HR" dirty="0"/>
              <a:t>Na optičke diskove podaci se spremaju „prže” optički, laserskom zrakom.</a:t>
            </a:r>
          </a:p>
          <a:p>
            <a:r>
              <a:rPr lang="hr-HR" dirty="0"/>
              <a:t>Diskovi se razlikuju po gustoći zapisa.</a:t>
            </a:r>
          </a:p>
          <a:p>
            <a:pPr marL="114300" indent="0">
              <a:buNone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9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1369883369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800" dirty="0"/>
              <a:t>USB memorijski štapić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828800"/>
            <a:ext cx="7992888" cy="4612866"/>
          </a:xfrm>
        </p:spPr>
        <p:txBody>
          <a:bodyPr>
            <a:normAutofit/>
          </a:bodyPr>
          <a:lstStyle/>
          <a:p>
            <a:r>
              <a:rPr lang="hr-HR" dirty="0"/>
              <a:t>u sebi ima </a:t>
            </a:r>
            <a:r>
              <a:rPr lang="hr-HR" i="1" dirty="0" err="1"/>
              <a:t>flash</a:t>
            </a:r>
            <a:r>
              <a:rPr lang="hr-HR" dirty="0"/>
              <a:t> memoriju. </a:t>
            </a:r>
          </a:p>
          <a:p>
            <a:r>
              <a:rPr lang="hr-HR" dirty="0"/>
              <a:t>uređaj priključimo na USB priključak u računalu te odmah možemo započeti prijenos podataka na uređaj i s uređaja na računalo. </a:t>
            </a:r>
          </a:p>
          <a:p>
            <a:r>
              <a:rPr lang="hr-HR" dirty="0"/>
              <a:t>jednostavan za upotrebu.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889" y="3498667"/>
            <a:ext cx="2561545" cy="27323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5285384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5"/>
            <a:ext cx="7989517" cy="1874967"/>
          </a:xfrm>
        </p:spPr>
        <p:txBody>
          <a:bodyPr/>
          <a:lstStyle/>
          <a:p>
            <a:r>
              <a:rPr lang="pl-PL" sz="4000" dirty="0"/>
              <a:t>NAJČEŠĆI KAPACITETI SPREMANJA PODATAKA ZA POJEDINE UREĐAJE</a:t>
            </a:r>
            <a:endParaRPr lang="hr-HR" sz="40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11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5596" y="3092769"/>
            <a:ext cx="8112034" cy="10025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4544617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4294967295"/>
          </p:nvPr>
        </p:nvSpPr>
        <p:spPr>
          <a:xfrm>
            <a:off x="935108" y="6525343"/>
            <a:ext cx="4932363" cy="395288"/>
          </a:xfrm>
        </p:spPr>
        <p:txBody>
          <a:bodyPr/>
          <a:lstStyle/>
          <a:p>
            <a:r>
              <a:rPr lang="hr-HR" sz="1400" smtClean="0">
                <a:solidFill>
                  <a:schemeClr val="bg1"/>
                </a:solidFill>
              </a:rPr>
              <a:t>Spremanje podataka  </a:t>
            </a:r>
            <a:endParaRPr lang="hr-HR" sz="1400" dirty="0">
              <a:solidFill>
                <a:schemeClr val="bg1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 cstate="print"/>
          <a:srcRect l="7856" b="1000"/>
          <a:stretch/>
        </p:blipFill>
        <p:spPr>
          <a:xfrm>
            <a:off x="935108" y="950217"/>
            <a:ext cx="8208892" cy="45361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7789642"/>
      </p:ext>
    </p:extLst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901117"/>
            <a:ext cx="8091173" cy="4956883"/>
          </a:xfrm>
        </p:spPr>
        <p:txBody>
          <a:bodyPr/>
          <a:lstStyle/>
          <a:p>
            <a:r>
              <a:rPr lang="hr-HR" b="1" dirty="0" smtClean="0"/>
              <a:t>Središnji </a:t>
            </a:r>
            <a:r>
              <a:rPr lang="hr-HR" b="1" dirty="0"/>
              <a:t>spremnik </a:t>
            </a:r>
            <a:r>
              <a:rPr lang="hr-HR" dirty="0"/>
              <a:t>jest sastavni dio svakog računala koji se sastoji od </a:t>
            </a:r>
            <a:r>
              <a:rPr lang="hr-HR" b="1" dirty="0"/>
              <a:t>ROM </a:t>
            </a:r>
            <a:r>
              <a:rPr lang="hr-HR" dirty="0"/>
              <a:t>i </a:t>
            </a:r>
            <a:r>
              <a:rPr lang="hr-HR" b="1" dirty="0"/>
              <a:t>RAM </a:t>
            </a:r>
            <a:r>
              <a:rPr lang="hr-HR" dirty="0"/>
              <a:t>memorije. </a:t>
            </a:r>
            <a:endParaRPr lang="hr-HR" dirty="0" smtClean="0"/>
          </a:p>
          <a:p>
            <a:r>
              <a:rPr lang="hr-HR" b="1" dirty="0" smtClean="0"/>
              <a:t>Pomoćni </a:t>
            </a:r>
            <a:r>
              <a:rPr lang="hr-HR" b="1" dirty="0"/>
              <a:t>spremnici </a:t>
            </a:r>
            <a:r>
              <a:rPr lang="hr-HR" dirty="0"/>
              <a:t>jesu spremnici kojima se koristimo za spremanje podataka koje možemo trajno i privremeno spremiti. </a:t>
            </a:r>
            <a:endParaRPr lang="hr-HR" dirty="0" smtClean="0"/>
          </a:p>
          <a:p>
            <a:r>
              <a:rPr lang="hr-HR" b="1" dirty="0" smtClean="0"/>
              <a:t>Računarstvo </a:t>
            </a:r>
            <a:r>
              <a:rPr lang="hr-HR" b="1" dirty="0"/>
              <a:t>u oblaku </a:t>
            </a:r>
            <a:r>
              <a:rPr lang="hr-HR" dirty="0"/>
              <a:t>jest način spremanja kojim se koristi Internet kao mjestom spremanja aplikacija, dokumenata i informacija.</a:t>
            </a: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13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76520630"/>
      </p:ext>
    </p:extLst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PONAVLJANJE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09530"/>
            <a:ext cx="8208404" cy="4732136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hr-HR" dirty="0" smtClean="0"/>
              <a:t>Što </a:t>
            </a:r>
            <a:r>
              <a:rPr lang="hr-HR" dirty="0"/>
              <a:t>je RAM memorija?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 smtClean="0"/>
              <a:t>Koje </a:t>
            </a:r>
            <a:r>
              <a:rPr lang="hr-HR" dirty="0"/>
              <a:t>su prednosti spremanja podataka u oblak? </a:t>
            </a:r>
            <a:endParaRPr lang="hr-HR" dirty="0" smtClean="0"/>
          </a:p>
          <a:p>
            <a:pPr marL="628650" indent="-514350">
              <a:buFont typeface="+mj-lt"/>
              <a:buAutoNum type="arabicPeriod"/>
            </a:pPr>
            <a:r>
              <a:rPr lang="hr-HR" dirty="0" smtClean="0"/>
              <a:t>Navedi </a:t>
            </a:r>
            <a:r>
              <a:rPr lang="hr-HR" dirty="0"/>
              <a:t>nekoliko pomoćnih spremnika.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 smtClean="0"/>
              <a:t>Koji </a:t>
            </a:r>
            <a:r>
              <a:rPr lang="hr-HR" dirty="0"/>
              <a:t>pomoćni spremnik ima najveći kapacitet spremanja podataka?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3280393880"/>
      </p:ext>
    </p:extLst>
  </p:cSld>
  <p:clrMapOvr>
    <a:masterClrMapping/>
  </p:clrMapOvr>
  <p:transition spd="slow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 PLAVO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5 PLAVO" id="{9F2A7320-3B2B-4740-899D-C966EE8CBAD6}" vid="{87854895-2243-4B96-AA99-A881E6E46EA3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 PLAVO</Template>
  <TotalTime>148</TotalTime>
  <Words>495</Words>
  <Application>Microsoft Office PowerPoint</Application>
  <PresentationFormat>Prikaz na zaslonu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5" baseType="lpstr">
      <vt:lpstr>5 PLAVO</vt:lpstr>
      <vt:lpstr>1. TEHNOLOGIJA</vt:lpstr>
      <vt:lpstr>SPREMNICI RAČUNALA</vt:lpstr>
      <vt:lpstr>SREDIŠNJI SPREMNIK</vt:lpstr>
      <vt:lpstr>ROM (READ ONLY MEMORY )</vt:lpstr>
      <vt:lpstr>RAM  (RANDOM ACCESS MEMORY)</vt:lpstr>
      <vt:lpstr>RAČUNARSTVO U OBLAKU  ( CLOUD COMPUTING)</vt:lpstr>
      <vt:lpstr>POMOĆNI SPREMNICI</vt:lpstr>
      <vt:lpstr>TVRDI DISK  HDD (Hard Disk Drive)</vt:lpstr>
      <vt:lpstr>OPTIČKI DISKOVI  (CD, DVD, BD)</vt:lpstr>
      <vt:lpstr>USB memorijski štapić</vt:lpstr>
      <vt:lpstr>NAJČEŠĆI KAPACITETI SPREMANJA PODATAKA ZA POJEDINE UREĐAJE</vt:lpstr>
      <vt:lpstr>Slajd 12</vt:lpstr>
      <vt:lpstr>SAŽETAK</vt:lpstr>
      <vt:lpstr>PONAVLJANJE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Daniela</dc:creator>
  <cp:lastModifiedBy>PC</cp:lastModifiedBy>
  <cp:revision>35</cp:revision>
  <dcterms:created xsi:type="dcterms:W3CDTF">2018-08-10T06:13:01Z</dcterms:created>
  <dcterms:modified xsi:type="dcterms:W3CDTF">2025-10-14T07:06:19Z</dcterms:modified>
</cp:coreProperties>
</file>