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</p:sldMasterIdLst>
  <p:notesMasterIdLst>
    <p:notesMasterId r:id="rId10"/>
  </p:notesMasterIdLst>
  <p:sldIdLst>
    <p:sldId id="268" r:id="rId2"/>
    <p:sldId id="269" r:id="rId3"/>
    <p:sldId id="272" r:id="rId4"/>
    <p:sldId id="270" r:id="rId5"/>
    <p:sldId id="275" r:id="rId6"/>
    <p:sldId id="276" r:id="rId7"/>
    <p:sldId id="273" r:id="rId8"/>
    <p:sldId id="274" r:id="rId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9933"/>
    <a:srgbClr val="FFCC66"/>
    <a:srgbClr val="FF9933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35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DF44A-F900-4539-B2D8-330ABFB91CDE}" type="datetimeFigureOut">
              <a:rPr lang="hr-HR" smtClean="0"/>
              <a:pPr/>
              <a:t>10.10.2025.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B7B07-D393-4912-8781-548406D9111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18296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052167"/>
            <a:ext cx="7344816" cy="3240000"/>
          </a:xfrm>
          <a:solidFill>
            <a:srgbClr val="006600">
              <a:alpha val="80000"/>
            </a:srgbClr>
          </a:solidFill>
        </p:spPr>
        <p:txBody>
          <a:bodyPr anchor="ctr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638350"/>
            <a:ext cx="7344816" cy="1080000"/>
          </a:xfrm>
          <a:solidFill>
            <a:srgbClr val="33993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  <p:pic>
        <p:nvPicPr>
          <p:cNvPr id="6" name="Slika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0384386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903716"/>
          </a:xfrm>
        </p:spPr>
        <p:txBody>
          <a:bodyPr/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1"/>
            <a:ext cx="2438399" cy="360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489384"/>
            <a:ext cx="4932548" cy="395959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9" name="Pravokutnik 8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" y="6281543"/>
            <a:ext cx="751759" cy="507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7074937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58676182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/>
              <a:t>Spremanje podataka  </a:t>
            </a:r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6017954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46582996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4726637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938659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304910333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09172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Spremanje podataka  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563723392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5596" y="269337"/>
            <a:ext cx="7989518" cy="1071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932548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3759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>
          <a:solidFill>
            <a:srgbClr val="006600"/>
          </a:solidFill>
        </p:spPr>
        <p:txBody>
          <a:bodyPr/>
          <a:lstStyle/>
          <a:p>
            <a:r>
              <a:rPr lang="hr-HR" dirty="0"/>
              <a:t>1</a:t>
            </a:r>
            <a:r>
              <a:rPr lang="hr-HR" dirty="0" smtClean="0"/>
              <a:t>. </a:t>
            </a:r>
            <a:r>
              <a:rPr lang="hr-HR" dirty="0"/>
              <a:t>TEHNOLOGIJA</a:t>
            </a:r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>
          <a:xfrm>
            <a:off x="1043608" y="4600817"/>
            <a:ext cx="7344816" cy="1080000"/>
          </a:xfrm>
        </p:spPr>
        <p:txBody>
          <a:bodyPr/>
          <a:lstStyle/>
          <a:p>
            <a:r>
              <a:rPr lang="hr-HR" sz="3200" dirty="0" smtClean="0"/>
              <a:t>1.3 </a:t>
            </a:r>
            <a:r>
              <a:rPr lang="pl-PL" dirty="0"/>
              <a:t>S</a:t>
            </a:r>
            <a:r>
              <a:rPr lang="pl-PL" dirty="0" smtClean="0"/>
              <a:t>premanje </a:t>
            </a:r>
            <a:r>
              <a:rPr lang="pl-PL" dirty="0"/>
              <a:t>podataka </a:t>
            </a: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210424860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BAJT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Bajt je 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niz od osam bitova.</a:t>
            </a:r>
          </a:p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Jednim bajtom možemo zapisati </a:t>
            </a:r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 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različitih stanja. </a:t>
            </a:r>
          </a:p>
          <a:p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Bajt 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osnovna jedinica za mjerenje količine podataka, tj. koristimo ga kao jedinicu za mjerenje memorije.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5028"/>
          <a:stretch/>
        </p:blipFill>
        <p:spPr>
          <a:xfrm>
            <a:off x="1120354" y="4371114"/>
            <a:ext cx="7620000" cy="20944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2404845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5"/>
            <a:ext cx="7989517" cy="1388079"/>
          </a:xfrm>
        </p:spPr>
        <p:txBody>
          <a:bodyPr/>
          <a:lstStyle/>
          <a:p>
            <a:r>
              <a:rPr lang="hr-HR" dirty="0"/>
              <a:t>TEŽINSKE VRIJEDNOSTI BAJTA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207941"/>
            <a:ext cx="7989517" cy="2181179"/>
          </a:xfrm>
        </p:spPr>
        <p:txBody>
          <a:bodyPr>
            <a:normAutofit/>
          </a:bodyPr>
          <a:lstStyle/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 bitovi u nizu nemaju istu težinsku vrijednost.</a:t>
            </a:r>
          </a:p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gledajući zdesna u lijevo, svaka sljedeća znamenka ima dva puta veću težinsku vrijednost. </a:t>
            </a:r>
          </a:p>
          <a:p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Težinske vrijednosti osam 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bitova (1 </a:t>
            </a:r>
            <a:r>
              <a:rPr lang="hr-H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BAJTA</a:t>
            </a: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su</a:t>
            </a:r>
            <a:r>
              <a:rPr lang="hr-HR" dirty="0"/>
              <a:t>: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-1541418" y="2207941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1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+mj-cs"/>
              </a:defRPr>
            </a:lvl1pPr>
          </a:lstStyle>
          <a:p>
            <a:endParaRPr lang="hr-HR" dirty="0"/>
          </a:p>
        </p:txBody>
      </p:sp>
      <p:grpSp>
        <p:nvGrpSpPr>
          <p:cNvPr id="7" name="Grupa 6">
            <a:extLst>
              <a:ext uri="{FF2B5EF4-FFF2-40B4-BE49-F238E27FC236}">
                <a16:creationId xmlns="" xmlns:a16="http://schemas.microsoft.com/office/drawing/2014/main" id="{F5E94E6A-CDF3-4C4C-A2FC-FC2AAC5A260C}"/>
              </a:ext>
            </a:extLst>
          </p:cNvPr>
          <p:cNvGrpSpPr/>
          <p:nvPr/>
        </p:nvGrpSpPr>
        <p:grpSpPr>
          <a:xfrm>
            <a:off x="1030048" y="4489097"/>
            <a:ext cx="8037299" cy="1743184"/>
            <a:chOff x="1106701" y="4461240"/>
            <a:chExt cx="8037299" cy="1743184"/>
          </a:xfrm>
        </p:grpSpPr>
        <p:sp>
          <p:nvSpPr>
            <p:cNvPr id="17" name="Zaobljeni pravokutnik 16"/>
            <p:cNvSpPr/>
            <p:nvPr/>
          </p:nvSpPr>
          <p:spPr>
            <a:xfrm>
              <a:off x="6943623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8" name="Zaobljeni pravokutnik 17"/>
            <p:cNvSpPr/>
            <p:nvPr/>
          </p:nvSpPr>
          <p:spPr>
            <a:xfrm>
              <a:off x="6109777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9" name="Zaobljeni pravokutnik 18"/>
            <p:cNvSpPr/>
            <p:nvPr/>
          </p:nvSpPr>
          <p:spPr>
            <a:xfrm>
              <a:off x="5275931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20" name="Zaobljeni pravokutnik 19"/>
            <p:cNvSpPr/>
            <p:nvPr/>
          </p:nvSpPr>
          <p:spPr>
            <a:xfrm>
              <a:off x="4442085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21" name="Zaobljeni pravokutnik 20"/>
            <p:cNvSpPr/>
            <p:nvPr/>
          </p:nvSpPr>
          <p:spPr>
            <a:xfrm>
              <a:off x="3608239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2" name="Zaobljeni pravokutnik 21"/>
            <p:cNvSpPr/>
            <p:nvPr/>
          </p:nvSpPr>
          <p:spPr>
            <a:xfrm>
              <a:off x="2774393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9" name="Zaobljeni pravokutnik 8"/>
            <p:cNvSpPr/>
            <p:nvPr/>
          </p:nvSpPr>
          <p:spPr>
            <a:xfrm>
              <a:off x="6943623" y="4461240"/>
              <a:ext cx="828633" cy="8096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" name="Zaobljeni pravokutnik 9"/>
            <p:cNvSpPr/>
            <p:nvPr/>
          </p:nvSpPr>
          <p:spPr>
            <a:xfrm>
              <a:off x="6109777" y="4461240"/>
              <a:ext cx="828633" cy="80968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1" name="Zaobljeni pravokutnik 10"/>
            <p:cNvSpPr/>
            <p:nvPr/>
          </p:nvSpPr>
          <p:spPr>
            <a:xfrm>
              <a:off x="5275931" y="4461240"/>
              <a:ext cx="828633" cy="80968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12" name="Zaobljeni pravokutnik 11"/>
            <p:cNvSpPr/>
            <p:nvPr/>
          </p:nvSpPr>
          <p:spPr>
            <a:xfrm>
              <a:off x="4442085" y="4461240"/>
              <a:ext cx="828633" cy="809680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  <p:sp>
          <p:nvSpPr>
            <p:cNvPr id="13" name="Zaobljeni pravokutnik 12"/>
            <p:cNvSpPr/>
            <p:nvPr/>
          </p:nvSpPr>
          <p:spPr>
            <a:xfrm>
              <a:off x="3608239" y="4461240"/>
              <a:ext cx="828633" cy="809680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16</a:t>
              </a:r>
            </a:p>
          </p:txBody>
        </p:sp>
        <p:sp>
          <p:nvSpPr>
            <p:cNvPr id="14" name="Zaobljeni pravokutnik 13"/>
            <p:cNvSpPr/>
            <p:nvPr/>
          </p:nvSpPr>
          <p:spPr>
            <a:xfrm>
              <a:off x="2774393" y="4461240"/>
              <a:ext cx="828633" cy="80968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32</a:t>
              </a:r>
            </a:p>
          </p:txBody>
        </p:sp>
        <p:sp>
          <p:nvSpPr>
            <p:cNvPr id="15" name="Zaobljeni pravokutnik 14"/>
            <p:cNvSpPr/>
            <p:nvPr/>
          </p:nvSpPr>
          <p:spPr>
            <a:xfrm>
              <a:off x="1940547" y="4461240"/>
              <a:ext cx="828633" cy="80968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64</a:t>
              </a:r>
            </a:p>
          </p:txBody>
        </p:sp>
        <p:sp>
          <p:nvSpPr>
            <p:cNvPr id="16" name="Zaobljeni pravokutnik 15"/>
            <p:cNvSpPr/>
            <p:nvPr/>
          </p:nvSpPr>
          <p:spPr>
            <a:xfrm>
              <a:off x="1106701" y="4461240"/>
              <a:ext cx="828633" cy="80968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128</a:t>
              </a:r>
            </a:p>
          </p:txBody>
        </p:sp>
        <p:sp>
          <p:nvSpPr>
            <p:cNvPr id="23" name="Zaobljeni pravokutnik 22"/>
            <p:cNvSpPr/>
            <p:nvPr/>
          </p:nvSpPr>
          <p:spPr>
            <a:xfrm>
              <a:off x="1940547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24" name="Zaobljeni pravokutnik 23"/>
            <p:cNvSpPr/>
            <p:nvPr/>
          </p:nvSpPr>
          <p:spPr>
            <a:xfrm>
              <a:off x="1106701" y="5394744"/>
              <a:ext cx="828633" cy="80968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4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7" name="Zaobljeni pravokutnik 8">
              <a:extLst>
                <a:ext uri="{FF2B5EF4-FFF2-40B4-BE49-F238E27FC236}">
                  <a16:creationId xmlns="" xmlns:a16="http://schemas.microsoft.com/office/drawing/2014/main" id="{72941D6C-9F2C-49D7-8D2F-CF6AC9F97479}"/>
                </a:ext>
              </a:extLst>
            </p:cNvPr>
            <p:cNvSpPr/>
            <p:nvPr/>
          </p:nvSpPr>
          <p:spPr>
            <a:xfrm>
              <a:off x="7772256" y="4461240"/>
              <a:ext cx="1371744" cy="8096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TEŽINSKA</a:t>
              </a:r>
            </a:p>
            <a:p>
              <a:pPr algn="ctr"/>
              <a:r>
                <a:rPr lang="hr-HR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VRIJEDNOST</a:t>
              </a:r>
            </a:p>
          </p:txBody>
        </p:sp>
        <p:sp>
          <p:nvSpPr>
            <p:cNvPr id="28" name="Zaobljeni pravokutnik 8">
              <a:extLst>
                <a:ext uri="{FF2B5EF4-FFF2-40B4-BE49-F238E27FC236}">
                  <a16:creationId xmlns="" xmlns:a16="http://schemas.microsoft.com/office/drawing/2014/main" id="{71186133-0798-49C6-90BE-166A889146FB}"/>
                </a:ext>
              </a:extLst>
            </p:cNvPr>
            <p:cNvSpPr/>
            <p:nvPr/>
          </p:nvSpPr>
          <p:spPr>
            <a:xfrm>
              <a:off x="7772256" y="5394744"/>
              <a:ext cx="1371744" cy="8096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sz="20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BINARNI BROJ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653300692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5"/>
            <a:ext cx="7989517" cy="1157015"/>
          </a:xfrm>
        </p:spPr>
        <p:txBody>
          <a:bodyPr/>
          <a:lstStyle/>
          <a:p>
            <a:r>
              <a:rPr lang="pl-PL" sz="4000" dirty="0"/>
              <a:t>JEDINICA ZA MJERENJE KOLIČINE PODATAKA 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637736"/>
            <a:ext cx="4484543" cy="4703583"/>
          </a:xfrm>
        </p:spPr>
        <p:txBody>
          <a:bodyPr>
            <a:noAutofit/>
          </a:bodyPr>
          <a:lstStyle/>
          <a:p>
            <a:pPr marL="114300" indent="0">
              <a:buNone/>
            </a:pPr>
            <a:endParaRPr lang="hr-HR" sz="2500" dirty="0"/>
          </a:p>
          <a:p>
            <a:pPr marL="114300" indent="0">
              <a:buNone/>
            </a:pP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Mjerne jedinice za količinu podataka su: </a:t>
            </a:r>
          </a:p>
          <a:p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bajt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</a:p>
          <a:p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kilobajt (KB), </a:t>
            </a:r>
          </a:p>
          <a:p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megabajt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MB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</a:p>
          <a:p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gigabajt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GB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</a:p>
          <a:p>
            <a:r>
              <a:rPr lang="hr-HR" sz="2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terabajt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hr-HR" sz="2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TB</a:t>
            </a:r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</a:p>
          <a:p>
            <a:r>
              <a:rPr lang="hr-HR" sz="2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Jedan kilobajt (KB) ima 1000 bajta.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44774" y="1637736"/>
            <a:ext cx="3494723" cy="48516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8605299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3C9524D-8126-4A69-AAA7-461B326AD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ZANIMLJIVOST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5C94E080-5C6F-4107-B3EF-F5508243B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5" y="1438103"/>
            <a:ext cx="8358033" cy="5003564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pl-PL" sz="2400" dirty="0"/>
              <a:t>Do 1998. godine jedan kilobajt (KB) imao je </a:t>
            </a:r>
            <a:r>
              <a:rPr lang="pl-PL" sz="2400" dirty="0" smtClean="0"/>
              <a:t>1024 bajta</a:t>
            </a:r>
            <a:r>
              <a:rPr lang="pl-PL" sz="2400" dirty="0"/>
              <a:t>. Kako</a:t>
            </a:r>
            <a:r>
              <a:rPr lang="pl-PL" sz="2400" i="1" dirty="0"/>
              <a:t> kilo- u kilometar (1 km = 1000 m) i kilo- u</a:t>
            </a:r>
          </a:p>
          <a:p>
            <a:pPr marL="114300" indent="0">
              <a:buNone/>
            </a:pPr>
            <a:r>
              <a:rPr lang="pl-PL" sz="2400" dirty="0"/>
              <a:t>kilobajt (1 KB = 1024 B) nisu imali jednaku vrijednost,</a:t>
            </a:r>
          </a:p>
          <a:p>
            <a:pPr marL="114300" indent="0">
              <a:buNone/>
            </a:pPr>
            <a:r>
              <a:rPr lang="hr-HR" sz="2400" dirty="0"/>
              <a:t>1998. godine uvedene su nova jedinica za mjerenje</a:t>
            </a:r>
          </a:p>
          <a:p>
            <a:pPr marL="114300" indent="0">
              <a:buNone/>
            </a:pPr>
            <a:r>
              <a:rPr lang="hr-HR" sz="2400" dirty="0"/>
              <a:t>memorije – </a:t>
            </a:r>
            <a:r>
              <a:rPr lang="hr-HR" sz="2400" b="1" dirty="0" err="1"/>
              <a:t>kibibajt</a:t>
            </a:r>
            <a:r>
              <a:rPr lang="hr-HR" sz="2400" dirty="0"/>
              <a:t> (</a:t>
            </a:r>
            <a:r>
              <a:rPr lang="hr-HR" sz="2400" dirty="0" err="1"/>
              <a:t>KiB</a:t>
            </a:r>
            <a:r>
              <a:rPr lang="hr-HR" sz="2400" dirty="0"/>
              <a:t>), </a:t>
            </a:r>
            <a:r>
              <a:rPr lang="hr-HR" sz="2400" b="1" dirty="0" err="1"/>
              <a:t>mebibit</a:t>
            </a:r>
            <a:r>
              <a:rPr lang="hr-HR" sz="2400" dirty="0"/>
              <a:t> (</a:t>
            </a:r>
            <a:r>
              <a:rPr lang="hr-HR" sz="2400" dirty="0" err="1"/>
              <a:t>MiB</a:t>
            </a:r>
            <a:r>
              <a:rPr lang="hr-HR" sz="2400" dirty="0"/>
              <a:t>), </a:t>
            </a:r>
            <a:r>
              <a:rPr lang="hr-HR" sz="2400" b="1" dirty="0" err="1"/>
              <a:t>gibibit</a:t>
            </a:r>
            <a:r>
              <a:rPr lang="hr-HR" sz="2400" dirty="0"/>
              <a:t> (</a:t>
            </a:r>
            <a:r>
              <a:rPr lang="hr-HR" sz="2400" dirty="0" err="1"/>
              <a:t>GiB</a:t>
            </a:r>
            <a:r>
              <a:rPr lang="hr-HR" sz="2400" dirty="0"/>
              <a:t>)…</a:t>
            </a:r>
          </a:p>
          <a:p>
            <a:pPr marL="114300" indent="0">
              <a:buNone/>
            </a:pPr>
            <a:r>
              <a:rPr lang="hr-HR" sz="2400" dirty="0" smtClean="0"/>
              <a:t>1 </a:t>
            </a:r>
            <a:r>
              <a:rPr lang="hr-HR" sz="2400" b="1" dirty="0" err="1"/>
              <a:t>kibibajt</a:t>
            </a:r>
            <a:r>
              <a:rPr lang="hr-HR" sz="2400" dirty="0"/>
              <a:t> </a:t>
            </a:r>
            <a:r>
              <a:rPr lang="hr-HR" sz="2400" dirty="0" smtClean="0"/>
              <a:t>= </a:t>
            </a:r>
            <a:r>
              <a:rPr lang="hr-HR" sz="2400" dirty="0"/>
              <a:t>1024 bajta, dok </a:t>
            </a:r>
            <a:r>
              <a:rPr lang="hr-HR" sz="2400" dirty="0" smtClean="0"/>
              <a:t>1 </a:t>
            </a:r>
            <a:r>
              <a:rPr lang="hr-HR" sz="2400" dirty="0"/>
              <a:t>kilobajt </a:t>
            </a:r>
            <a:r>
              <a:rPr lang="hr-HR" sz="2400" dirty="0" smtClean="0"/>
              <a:t>ima 1000 </a:t>
            </a:r>
            <a:r>
              <a:rPr lang="hr-HR" sz="2400" dirty="0"/>
              <a:t>bajtova. </a:t>
            </a:r>
            <a:endParaRPr lang="hr-HR" sz="2400" dirty="0" smtClean="0"/>
          </a:p>
          <a:p>
            <a:pPr marL="114300" indent="0">
              <a:buNone/>
            </a:pPr>
            <a:r>
              <a:rPr lang="hr-HR" sz="2400" dirty="0" smtClean="0"/>
              <a:t>1024 </a:t>
            </a:r>
            <a:r>
              <a:rPr lang="hr-HR" sz="2400" dirty="0"/>
              <a:t>je višekratnik broja 2 te ga možemo nazvati i binarni višekratnik, dok je broj 1000 višekratnik broja 10 te ga možemo nazvati dekadski višekratnik. </a:t>
            </a:r>
            <a:endParaRPr lang="hr-HR" sz="2400" dirty="0" smtClean="0"/>
          </a:p>
          <a:p>
            <a:pPr marL="114300" indent="0">
              <a:buNone/>
            </a:pPr>
            <a:r>
              <a:rPr lang="hr-HR" sz="2400" dirty="0" smtClean="0"/>
              <a:t>Nova </a:t>
            </a:r>
            <a:r>
              <a:rPr lang="hr-HR" sz="2400" dirty="0"/>
              <a:t>jedinica nije u potpunosti prihvaćena te se i dalje </a:t>
            </a:r>
            <a:r>
              <a:rPr lang="pl-PL" sz="2400" dirty="0"/>
              <a:t>često izjednačuju jedinice poput </a:t>
            </a:r>
            <a:r>
              <a:rPr lang="pl-PL" sz="2400" b="1" dirty="0"/>
              <a:t>KiB</a:t>
            </a:r>
            <a:r>
              <a:rPr lang="pl-PL" sz="2400" dirty="0"/>
              <a:t> i </a:t>
            </a:r>
            <a:r>
              <a:rPr lang="pl-PL" sz="2400" b="1" dirty="0"/>
              <a:t>KB</a:t>
            </a:r>
            <a:r>
              <a:rPr lang="pl-PL" sz="2400" dirty="0"/>
              <a:t>.</a:t>
            </a:r>
          </a:p>
          <a:p>
            <a:endParaRPr lang="hr-HR" sz="24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24C0A705-990D-4850-9782-42584C4AF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5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2451E83F-251A-40D1-B261-BDD9C2D74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46C04933-72D1-481F-A955-79C810B4BA2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8182" y="284939"/>
            <a:ext cx="933450" cy="876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0681400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C10602CB-79E7-4741-8075-457758696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EB1BC295-2AC2-4705-A337-96D4F73B455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37846" y="6490174"/>
            <a:ext cx="4932363" cy="395288"/>
          </a:xfrm>
        </p:spPr>
        <p:txBody>
          <a:bodyPr/>
          <a:lstStyle/>
          <a:p>
            <a:r>
              <a:rPr lang="pl-PL" sz="1400" smtClean="0">
                <a:solidFill>
                  <a:schemeClr val="bg1"/>
                </a:solidFill>
              </a:rPr>
              <a:t>Spremanje podataka  </a:t>
            </a:r>
            <a:endParaRPr lang="hr-HR" sz="1400" dirty="0">
              <a:solidFill>
                <a:schemeClr val="bg1"/>
              </a:solidFill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BC575DC9-D5A9-4116-A0BE-130CC7A49F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6159" y="332656"/>
            <a:ext cx="4351476" cy="60730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13544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901117"/>
            <a:ext cx="8091173" cy="4956883"/>
          </a:xfrm>
        </p:spPr>
        <p:txBody>
          <a:bodyPr/>
          <a:lstStyle/>
          <a:p>
            <a:r>
              <a:rPr lang="hr-HR" b="1" dirty="0"/>
              <a:t>Bajt </a:t>
            </a:r>
            <a:r>
              <a:rPr lang="hr-HR" dirty="0"/>
              <a:t>je niz od osam bitova. Mjerne jedinice za količinu podataka jesu: bajt (B), kilobajt (KB), megabajt (MB), gigabajt (GB), </a:t>
            </a:r>
            <a:r>
              <a:rPr lang="hr-HR" dirty="0" err="1"/>
              <a:t>terabajt</a:t>
            </a:r>
            <a:r>
              <a:rPr lang="hr-HR" dirty="0"/>
              <a:t> (TB). </a:t>
            </a:r>
            <a:endParaRPr lang="hr-HR" dirty="0" smtClean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7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765206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PONAVLJANJE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09530"/>
            <a:ext cx="8208404" cy="4732136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hr-HR" dirty="0"/>
              <a:t>Koja je najveća jedinica za mjerenje količine podataka? 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 smtClean="0"/>
              <a:t>Kojom </a:t>
            </a:r>
            <a:r>
              <a:rPr lang="hr-HR" dirty="0"/>
              <a:t>se količinom podataka u jednom satu koriste pojedine </a:t>
            </a:r>
            <a:r>
              <a:rPr lang="hr-HR" dirty="0" smtClean="0"/>
              <a:t>aktivnosti?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 smtClean="0"/>
              <a:t>Koliko </a:t>
            </a:r>
            <a:r>
              <a:rPr lang="hr-HR" dirty="0"/>
              <a:t>mogućih stanja možemo zapisati s pomoću jednog bajta?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/>
              <a:t>Spremanje podataka  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328039388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 PLAVO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5 PLAVO" id="{9F2A7320-3B2B-4740-899D-C966EE8CBAD6}" vid="{87854895-2243-4B96-AA99-A881E6E46EA3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 PLAVO</Template>
  <TotalTime>224</TotalTime>
  <Words>349</Words>
  <Application>Microsoft Office PowerPoint</Application>
  <PresentationFormat>Prikaz na zaslonu (4:3)</PresentationFormat>
  <Paragraphs>66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9" baseType="lpstr">
      <vt:lpstr>5 PLAVO</vt:lpstr>
      <vt:lpstr>1. TEHNOLOGIJA</vt:lpstr>
      <vt:lpstr>BAJT</vt:lpstr>
      <vt:lpstr>TEŽINSKE VRIJEDNOSTI BAJTA</vt:lpstr>
      <vt:lpstr>JEDINICA ZA MJERENJE KOLIČINE PODATAKA </vt:lpstr>
      <vt:lpstr>ZANIMLJIVOST</vt:lpstr>
      <vt:lpstr>Slajd 6</vt:lpstr>
      <vt:lpstr>SAŽETAK</vt:lpstr>
      <vt:lpstr>PONAVLJANJE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Daniela</dc:creator>
  <cp:lastModifiedBy>PC</cp:lastModifiedBy>
  <cp:revision>37</cp:revision>
  <dcterms:created xsi:type="dcterms:W3CDTF">2018-08-10T06:13:01Z</dcterms:created>
  <dcterms:modified xsi:type="dcterms:W3CDTF">2025-10-10T16:49:32Z</dcterms:modified>
</cp:coreProperties>
</file>