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7" r:id="rId1"/>
  </p:sldMasterIdLst>
  <p:notesMasterIdLst>
    <p:notesMasterId r:id="rId15"/>
  </p:notesMasterIdLst>
  <p:sldIdLst>
    <p:sldId id="257" r:id="rId2"/>
    <p:sldId id="258" r:id="rId3"/>
    <p:sldId id="269" r:id="rId4"/>
    <p:sldId id="270" r:id="rId5"/>
    <p:sldId id="271" r:id="rId6"/>
    <p:sldId id="276" r:id="rId7"/>
    <p:sldId id="277" r:id="rId8"/>
    <p:sldId id="280" r:id="rId9"/>
    <p:sldId id="272" r:id="rId10"/>
    <p:sldId id="279" r:id="rId11"/>
    <p:sldId id="281" r:id="rId12"/>
    <p:sldId id="282" r:id="rId13"/>
    <p:sldId id="274" r:id="rId14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 varScale="1">
        <p:scale>
          <a:sx n="82" d="100"/>
          <a:sy n="82" d="100"/>
        </p:scale>
        <p:origin x="-1502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DB0FC-FD3C-47B0-9EC9-50393F4AC3D3}" type="datetimeFigureOut">
              <a:rPr lang="hr-HR" smtClean="0"/>
              <a:pPr/>
              <a:t>1.10.2025.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06476-C876-44F5-A08D-3BB404EB107D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2120034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1">
          <a:blip r:embed="rId2" cstate="print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0428" y="1412776"/>
            <a:ext cx="7344816" cy="2520000"/>
          </a:xfrm>
          <a:solidFill>
            <a:schemeClr val="accent1">
              <a:lumMod val="75000"/>
            </a:schemeClr>
          </a:solidFill>
        </p:spPr>
        <p:txBody>
          <a:bodyPr anchor="b"/>
          <a:lstStyle>
            <a:lvl1pPr>
              <a:defRPr sz="66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043608" y="4522440"/>
            <a:ext cx="7344816" cy="1332000"/>
          </a:xfrm>
          <a:solidFill>
            <a:schemeClr val="accent1">
              <a:lumMod val="60000"/>
              <a:lumOff val="40000"/>
            </a:schemeClr>
          </a:solidFill>
        </p:spPr>
        <p:txBody>
          <a:bodyPr anchor="t">
            <a:no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dirty="0"/>
              <a:t>Kliknite da biste uredili stil podnaslova matrice</a:t>
            </a:r>
            <a:endParaRPr lang="en-US" dirty="0"/>
          </a:p>
        </p:txBody>
      </p:sp>
      <p:grpSp>
        <p:nvGrpSpPr>
          <p:cNvPr id="6" name="Grupa 5"/>
          <p:cNvGrpSpPr/>
          <p:nvPr userDrawn="1"/>
        </p:nvGrpSpPr>
        <p:grpSpPr>
          <a:xfrm>
            <a:off x="0" y="6281543"/>
            <a:ext cx="794773" cy="576457"/>
            <a:chOff x="0" y="6281543"/>
            <a:chExt cx="794773" cy="576457"/>
          </a:xfrm>
        </p:grpSpPr>
        <p:sp>
          <p:nvSpPr>
            <p:cNvPr id="5" name="Pravokutnik 4"/>
            <p:cNvSpPr/>
            <p:nvPr userDrawn="1"/>
          </p:nvSpPr>
          <p:spPr>
            <a:xfrm>
              <a:off x="0" y="6281543"/>
              <a:ext cx="794773" cy="5764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pic>
          <p:nvPicPr>
            <p:cNvPr id="4" name="Slika 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9324" y="6281543"/>
              <a:ext cx="725449" cy="507815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/>
          <p:cNvSpPr/>
          <p:nvPr userDrawn="1"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66" y="236358"/>
            <a:ext cx="8015347" cy="1080000"/>
          </a:xfrm>
        </p:spPr>
        <p:txBody>
          <a:bodyPr/>
          <a:lstStyle/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596" y="1484783"/>
            <a:ext cx="7992888" cy="49568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hr-HR" dirty="0"/>
              <a:t>Kliknite da biste uredili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74907" y="6516710"/>
            <a:ext cx="350207" cy="341290"/>
          </a:xfrm>
          <a:ln>
            <a:noFill/>
          </a:ln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5" y="6489384"/>
            <a:ext cx="7567811" cy="395959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pl-PL" dirty="0" smtClean="0"/>
              <a:t>Elektroničko nasilje</a:t>
            </a:r>
            <a:endParaRPr lang="hr-HR" dirty="0"/>
          </a:p>
        </p:txBody>
      </p:sp>
      <p:sp>
        <p:nvSpPr>
          <p:cNvPr id="9" name="Pravokutnik 8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13" r="66317"/>
          <a:stretch/>
        </p:blipFill>
        <p:spPr>
          <a:xfrm>
            <a:off x="0" y="0"/>
            <a:ext cx="864096" cy="6858000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24" y="6281543"/>
            <a:ext cx="725449" cy="507815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 userDrawn="1"/>
        </p:nvSpPr>
        <p:spPr>
          <a:xfrm>
            <a:off x="864096" y="6381328"/>
            <a:ext cx="8279904" cy="4961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5013176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2348880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Elektroničko nasilje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8" name="Pravokutnik 7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pic>
        <p:nvPicPr>
          <p:cNvPr id="9" name="Slika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13" r="66317"/>
          <a:stretch/>
        </p:blipFill>
        <p:spPr>
          <a:xfrm>
            <a:off x="0" y="-1"/>
            <a:ext cx="864096" cy="687747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277022"/>
            <a:ext cx="7989518" cy="790840"/>
          </a:xfrm>
        </p:spPr>
        <p:txBody>
          <a:bodyPr/>
          <a:lstStyle/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6201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2023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/>
              <a:t>Elektroničko nasilje</a:t>
            </a:r>
            <a:endParaRPr lang="hr-HR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489" y="192206"/>
            <a:ext cx="7989518" cy="79084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1525560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5" y="2165322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2407" y="1505744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2407" y="219583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 userDrawn="1"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34001" y="6519624"/>
            <a:ext cx="2438399" cy="36576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80105" y="6489384"/>
            <a:ext cx="4853896" cy="3960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Elektroničko nasilje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6" name="Pravokutnik 5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pic>
        <p:nvPicPr>
          <p:cNvPr id="7" name="Slika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13" r="66317"/>
          <a:stretch/>
        </p:blipFill>
        <p:spPr>
          <a:xfrm>
            <a:off x="0" y="-1"/>
            <a:ext cx="864096" cy="687747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24" y="6281543"/>
            <a:ext cx="725449" cy="507815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Elektroničko nasilje</a:t>
            </a:r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61817" y="188640"/>
            <a:ext cx="7772400" cy="494284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057" y="5501374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77057" y="163372"/>
            <a:ext cx="8156448" cy="52257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dirty="0"/>
              <a:t>Pritisnite ikonu za dodavanje slike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057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Elektroničko nasilje</a:t>
            </a:r>
            <a:endParaRPr lang="hr-HR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Elektroničko nasilje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pic>
        <p:nvPicPr>
          <p:cNvPr id="7" name="Slika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70037" y="19970"/>
            <a:ext cx="773963" cy="100959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48021"/>
            <a:ext cx="792088" cy="1008727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Elektroničko nasilje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935596" y="1484784"/>
            <a:ext cx="7992888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574907" y="6525343"/>
            <a:ext cx="350207" cy="28618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935596" y="269337"/>
            <a:ext cx="7989518" cy="790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smtClean="0"/>
              <a:t>Elektroničko nasilje</a:t>
            </a:r>
            <a:endParaRPr lang="hr-H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4" r:id="rId6"/>
    <p:sldLayoutId id="2147483765" r:id="rId7"/>
    <p:sldLayoutId id="2147483766" r:id="rId8"/>
    <p:sldLayoutId id="2147483767" r:id="rId9"/>
    <p:sldLayoutId id="2147483768" r:id="rId10"/>
  </p:sldLayoutIdLst>
  <p:transition spd="slow">
    <p:split orient="vert"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1"/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2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rabritelefon.hr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edbutton.mup.hr,policija@mup.hr" TargetMode="External"/><Relationship Id="rId4" Type="http://schemas.openxmlformats.org/officeDocument/2006/relationships/hyperlink" Target="mailto:info@hrabritelefon.h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petzanet.hr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F4m5B7zTOE&amp;list=UUu_VqpJ6y4XH0T3G4tUFDFw&amp;index=67" TargetMode="External"/><Relationship Id="rId2" Type="http://schemas.openxmlformats.org/officeDocument/2006/relationships/hyperlink" Target="https://www.youtube.com/watch?v=Xzxt1sJ3RzI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F4m5B7zTOE&amp;list=UUu_VqpJ6y4XH0T3G4tUFDFw&amp;index=67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hr-HR" dirty="0"/>
              <a:t>1. E - svijet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043608" y="4283204"/>
            <a:ext cx="7344816" cy="1378044"/>
          </a:xfrm>
        </p:spPr>
        <p:txBody>
          <a:bodyPr anchor="ctr"/>
          <a:lstStyle/>
          <a:p>
            <a:r>
              <a:rPr lang="hr-HR" sz="3400" dirty="0"/>
              <a:t>1.4 Elektroničko nasilje</a:t>
            </a:r>
          </a:p>
        </p:txBody>
      </p:sp>
    </p:spTree>
    <p:extLst>
      <p:ext uri="{BB962C8B-B14F-4D97-AF65-F5344CB8AC3E}">
        <p14:creationId xmlns:p14="http://schemas.microsoft.com/office/powerpoint/2010/main" xmlns="" val="3158810633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ELEKTRONIČKO NASILJE</a:t>
            </a: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240058">
            <a:off x="6010205" y="3176251"/>
            <a:ext cx="2439226" cy="3006753"/>
          </a:xfrm>
          <a:prstGeom prst="rect">
            <a:avLst/>
          </a:prstGeom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132856"/>
            <a:ext cx="7989516" cy="39604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hr-HR" b="1" dirty="0"/>
              <a:t>Elektroničko nasilje </a:t>
            </a:r>
            <a:r>
              <a:rPr lang="hr-HR" dirty="0"/>
              <a:t>zove se i virtualno nasilje (</a:t>
            </a:r>
            <a:r>
              <a:rPr lang="hr-HR" i="1" dirty="0" err="1"/>
              <a:t>cyberbullying</a:t>
            </a:r>
            <a:r>
              <a:rPr lang="hr-HR" dirty="0"/>
              <a:t>), a ostvaruje se putem informacijske i komunikacijske tehnologije: </a:t>
            </a:r>
          </a:p>
          <a:p>
            <a:r>
              <a:rPr lang="hr-HR" dirty="0"/>
              <a:t>mobitelima, </a:t>
            </a:r>
          </a:p>
          <a:p>
            <a:r>
              <a:rPr lang="hr-HR" dirty="0"/>
              <a:t>videokamerama, </a:t>
            </a:r>
          </a:p>
          <a:p>
            <a:r>
              <a:rPr lang="hr-HR" dirty="0"/>
              <a:t>elektroničkom poštom, </a:t>
            </a:r>
          </a:p>
          <a:p>
            <a:r>
              <a:rPr lang="hr-HR" dirty="0"/>
              <a:t>internetskim stranicama i sl.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2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 dirty="0"/>
              <a:t>Elektroničko nasilje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3681368906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ka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8346" y="2450149"/>
            <a:ext cx="3034909" cy="3741031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09766" y="236358"/>
            <a:ext cx="8015347" cy="1608466"/>
          </a:xfrm>
        </p:spPr>
        <p:txBody>
          <a:bodyPr/>
          <a:lstStyle/>
          <a:p>
            <a:r>
              <a:rPr lang="hr-HR" dirty="0"/>
              <a:t>OBLICI ELEKTRONIČKOG NASILJA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3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Elektroničko nasilje</a:t>
            </a:r>
            <a:endParaRPr lang="hr-HR" dirty="0"/>
          </a:p>
        </p:txBody>
      </p:sp>
      <p:sp>
        <p:nvSpPr>
          <p:cNvPr id="6" name="Zaobljeni pravokutnik 5"/>
          <p:cNvSpPr/>
          <p:nvPr/>
        </p:nvSpPr>
        <p:spPr>
          <a:xfrm rot="20939574">
            <a:off x="1152272" y="2280531"/>
            <a:ext cx="2232248" cy="1008112"/>
          </a:xfrm>
          <a:prstGeom prst="round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Uhođenje</a:t>
            </a:r>
          </a:p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putem mreže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Zaobljeni pravokutnik 6"/>
          <p:cNvSpPr/>
          <p:nvPr/>
        </p:nvSpPr>
        <p:spPr>
          <a:xfrm rot="657828">
            <a:off x="7078280" y="3873074"/>
            <a:ext cx="1784334" cy="82846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Vrijeđanje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Zaobljeni pravokutnik 7"/>
          <p:cNvSpPr/>
          <p:nvPr/>
        </p:nvSpPr>
        <p:spPr>
          <a:xfrm rot="1376955">
            <a:off x="7283329" y="1633544"/>
            <a:ext cx="1679524" cy="693327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Prijetnje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Zaobljeni pravokutnik 8"/>
          <p:cNvSpPr/>
          <p:nvPr/>
        </p:nvSpPr>
        <p:spPr>
          <a:xfrm rot="897382">
            <a:off x="6187161" y="2634916"/>
            <a:ext cx="2358610" cy="69332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Uznemiravanje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Zaobljeni pravokutnik 9"/>
          <p:cNvSpPr/>
          <p:nvPr/>
        </p:nvSpPr>
        <p:spPr>
          <a:xfrm rot="21295779">
            <a:off x="3700467" y="1860680"/>
            <a:ext cx="1679524" cy="693327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Tračanje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Zaobljeni pravokutnik 10"/>
          <p:cNvSpPr/>
          <p:nvPr/>
        </p:nvSpPr>
        <p:spPr>
          <a:xfrm>
            <a:off x="3456424" y="5811158"/>
            <a:ext cx="3201004" cy="6210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Otkivanje tuđih tajni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Zaobljeni pravokutnik 11"/>
          <p:cNvSpPr/>
          <p:nvPr/>
        </p:nvSpPr>
        <p:spPr>
          <a:xfrm rot="20939574">
            <a:off x="1161347" y="5353927"/>
            <a:ext cx="2232248" cy="873213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Lažne izjave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Zaobljeni pravokutnik 12"/>
          <p:cNvSpPr/>
          <p:nvPr/>
        </p:nvSpPr>
        <p:spPr>
          <a:xfrm rot="617038">
            <a:off x="6468718" y="4908725"/>
            <a:ext cx="2385569" cy="10081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Lažno</a:t>
            </a:r>
          </a:p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predstavljanje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Zaobljeni pravokutnik 13"/>
          <p:cNvSpPr/>
          <p:nvPr/>
        </p:nvSpPr>
        <p:spPr>
          <a:xfrm rot="20860648">
            <a:off x="1038261" y="3848958"/>
            <a:ext cx="2232248" cy="87669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Govor mržnje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977997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4288" y="1518924"/>
            <a:ext cx="1872208" cy="1872208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092788" cy="1859528"/>
          </a:xfrm>
        </p:spPr>
        <p:txBody>
          <a:bodyPr/>
          <a:lstStyle/>
          <a:p>
            <a:r>
              <a:rPr lang="hr-HR" dirty="0"/>
              <a:t>SAVJETI ZA SPRJEČAVANJE ELEKTRONIČKOG NASILJA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16710" y="3356992"/>
            <a:ext cx="8535810" cy="3084674"/>
          </a:xfrm>
        </p:spPr>
        <p:txBody>
          <a:bodyPr>
            <a:noAutofit/>
          </a:bodyPr>
          <a:lstStyle/>
          <a:p>
            <a:r>
              <a:rPr lang="hr-HR" dirty="0"/>
              <a:t> Ne otkrivaj svoju lozinku i korisničke podatke nikome osim roditeljima.</a:t>
            </a:r>
          </a:p>
          <a:p>
            <a:r>
              <a:rPr lang="hr-HR" dirty="0"/>
              <a:t> NIKADA ne dogovaraj sastanak uživo s osobom koju si upoznao/upoznala putem mreže.</a:t>
            </a:r>
          </a:p>
          <a:p>
            <a:r>
              <a:rPr lang="pl-PL" dirty="0"/>
              <a:t> Ne stavljaj svoje osobne podatke i fotografije na mrežu.</a:t>
            </a:r>
          </a:p>
          <a:p>
            <a:r>
              <a:rPr lang="hr-HR" dirty="0"/>
              <a:t> Putem mreže nikada ne piši ni ne govori ono što ne bi nekome rekao u stvarnom svijetu.</a:t>
            </a:r>
          </a:p>
          <a:p>
            <a:pPr marL="114300" indent="0">
              <a:lnSpc>
                <a:spcPct val="150000"/>
              </a:lnSpc>
              <a:buNone/>
            </a:pP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4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Elektroničko nasilje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204496031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13677" y="1125175"/>
            <a:ext cx="1631894" cy="1631894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056785" cy="1824490"/>
          </a:xfrm>
        </p:spPr>
        <p:txBody>
          <a:bodyPr/>
          <a:lstStyle/>
          <a:p>
            <a:r>
              <a:rPr lang="hr-HR" dirty="0"/>
              <a:t>SAVJETI ZA SPRJEČAVANJE ELEKTRONIČKOG NASILJA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636912"/>
            <a:ext cx="8208404" cy="3804754"/>
          </a:xfrm>
        </p:spPr>
        <p:txBody>
          <a:bodyPr>
            <a:noAutofit/>
          </a:bodyPr>
          <a:lstStyle/>
          <a:p>
            <a:r>
              <a:rPr lang="hr-HR" dirty="0"/>
              <a:t>Ako primiš zlonamjernu poruku, ne briši ju, nego ju sačuvaj i pokaži roditeljima.</a:t>
            </a:r>
          </a:p>
          <a:p>
            <a:r>
              <a:rPr lang="hr-HR" dirty="0"/>
              <a:t> Ne otvaraj elektroničku poštu nepoznatog pošiljatelja.</a:t>
            </a:r>
          </a:p>
          <a:p>
            <a:r>
              <a:rPr lang="hr-HR" dirty="0"/>
              <a:t> N</a:t>
            </a:r>
            <a:r>
              <a:rPr lang="fi-FI" dirty="0"/>
              <a:t>e šalji poruke u ljutnji!</a:t>
            </a:r>
          </a:p>
          <a:p>
            <a:r>
              <a:rPr lang="hr-HR" dirty="0"/>
              <a:t> Ako primiš poruku sadržaja koji kod tebe izaziva tugu, bijes ili nelagodu, odmah pokaži poruku roditeljima ili učitelju.</a:t>
            </a:r>
          </a:p>
          <a:p>
            <a:r>
              <a:rPr lang="hr-HR" dirty="0"/>
              <a:t> NA MREŽI POŠTUJ PRAVILA KAO I U SVAKODNEVNOM ŽIVOTU!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5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Elektroničko nasilje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39095638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NE SMIJEŠ !!!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6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Elektroničko nasilje</a:t>
            </a:r>
            <a:endParaRPr lang="hr-HR" dirty="0"/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3205" y="1912663"/>
            <a:ext cx="4248467" cy="4248467"/>
          </a:xfrm>
          <a:prstGeom prst="rect">
            <a:avLst/>
          </a:prstGeom>
        </p:spPr>
      </p:pic>
      <p:sp>
        <p:nvSpPr>
          <p:cNvPr id="8" name="Zaobljeni pravokutnik 7"/>
          <p:cNvSpPr/>
          <p:nvPr/>
        </p:nvSpPr>
        <p:spPr>
          <a:xfrm>
            <a:off x="6239277" y="5013175"/>
            <a:ext cx="2335630" cy="1312081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širiti nasilne i uvredljive komentare</a:t>
            </a:r>
            <a:endParaRPr lang="hr-HR" sz="24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Zaobljeni pravokutnik 6"/>
          <p:cNvSpPr/>
          <p:nvPr/>
        </p:nvSpPr>
        <p:spPr>
          <a:xfrm rot="2110351">
            <a:off x="6426442" y="1912734"/>
            <a:ext cx="2403404" cy="104998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poticati grupnu mržnju</a:t>
            </a:r>
            <a:endParaRPr lang="hr-HR" sz="24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Zaobljeni pravokutnik 5"/>
          <p:cNvSpPr/>
          <p:nvPr/>
        </p:nvSpPr>
        <p:spPr>
          <a:xfrm rot="20939574">
            <a:off x="985771" y="5240766"/>
            <a:ext cx="2476147" cy="95613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„provaljivati” u tuđe profile</a:t>
            </a:r>
            <a:endParaRPr lang="hr-HR" sz="24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Zaobljeni pravokutnik 8"/>
          <p:cNvSpPr/>
          <p:nvPr/>
        </p:nvSpPr>
        <p:spPr>
          <a:xfrm rot="21403515">
            <a:off x="988565" y="1836827"/>
            <a:ext cx="3132113" cy="1430603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izrađivati</a:t>
            </a:r>
            <a:r>
              <a:rPr lang="it-IT" sz="24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internetske</a:t>
            </a:r>
            <a:r>
              <a:rPr lang="it-IT" sz="24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stranice</a:t>
            </a:r>
            <a:r>
              <a:rPr lang="it-IT" sz="24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uvredljivog</a:t>
            </a:r>
            <a:r>
              <a:rPr lang="it-IT" sz="24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sadržaja</a:t>
            </a:r>
            <a:endParaRPr lang="hr-HR" sz="24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80916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486770" cy="1080120"/>
          </a:xfrm>
        </p:spPr>
        <p:txBody>
          <a:bodyPr/>
          <a:lstStyle/>
          <a:p>
            <a:r>
              <a:rPr lang="hr-HR" sz="4800" dirty="0"/>
              <a:t>RAZLIKA IZMEĐU NASILJA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852936"/>
            <a:ext cx="4068452" cy="358873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hr-HR" dirty="0"/>
              <a:t>Možeš doživjeti na:</a:t>
            </a:r>
          </a:p>
          <a:p>
            <a:r>
              <a:rPr lang="hr-HR" dirty="0"/>
              <a:t>putu do škole</a:t>
            </a:r>
          </a:p>
          <a:p>
            <a:r>
              <a:rPr lang="hr-HR" dirty="0"/>
              <a:t>u dvorištu, </a:t>
            </a:r>
          </a:p>
          <a:p>
            <a:r>
              <a:rPr lang="hr-HR" dirty="0"/>
              <a:t>tijekom boravka u školi, </a:t>
            </a:r>
          </a:p>
          <a:p>
            <a:r>
              <a:rPr lang="hr-HR" dirty="0"/>
              <a:t>na nekim slobodnim </a:t>
            </a:r>
            <a:r>
              <a:rPr lang="pl-PL" dirty="0"/>
              <a:t>aktivnostima, </a:t>
            </a:r>
          </a:p>
          <a:p>
            <a:r>
              <a:rPr lang="pl-PL" dirty="0"/>
              <a:t>Počinitelj je poznat</a:t>
            </a:r>
          </a:p>
          <a:p>
            <a:r>
              <a:rPr lang="pl-PL" dirty="0"/>
              <a:t>Publika je manja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7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Elektroničko nasilje</a:t>
            </a:r>
            <a:endParaRPr lang="hr-HR" dirty="0"/>
          </a:p>
        </p:txBody>
      </p:sp>
      <p:sp>
        <p:nvSpPr>
          <p:cNvPr id="6" name="Rezervirano mjesto sadržaja 2"/>
          <p:cNvSpPr txBox="1">
            <a:spLocks/>
          </p:cNvSpPr>
          <p:nvPr/>
        </p:nvSpPr>
        <p:spPr>
          <a:xfrm>
            <a:off x="5298543" y="3284984"/>
            <a:ext cx="3276364" cy="3156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2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r-HR" dirty="0"/>
          </a:p>
        </p:txBody>
      </p:sp>
      <p:sp>
        <p:nvSpPr>
          <p:cNvPr id="7" name="TekstniOkvir 6"/>
          <p:cNvSpPr txBox="1"/>
          <p:nvPr/>
        </p:nvSpPr>
        <p:spPr>
          <a:xfrm>
            <a:off x="1187625" y="2151750"/>
            <a:ext cx="25286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STVARNI ŽIVOT</a:t>
            </a:r>
          </a:p>
        </p:txBody>
      </p:sp>
      <p:sp>
        <p:nvSpPr>
          <p:cNvPr id="8" name="TekstniOkvir 7"/>
          <p:cNvSpPr txBox="1"/>
          <p:nvPr/>
        </p:nvSpPr>
        <p:spPr>
          <a:xfrm>
            <a:off x="5004049" y="2151750"/>
            <a:ext cx="41399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ELEKTRONIČKO NASILJE</a:t>
            </a:r>
          </a:p>
        </p:txBody>
      </p:sp>
      <p:sp>
        <p:nvSpPr>
          <p:cNvPr id="9" name="Rezervirano mjesto sadržaja 2"/>
          <p:cNvSpPr txBox="1">
            <a:spLocks/>
          </p:cNvSpPr>
          <p:nvPr/>
        </p:nvSpPr>
        <p:spPr>
          <a:xfrm>
            <a:off x="4860032" y="2708920"/>
            <a:ext cx="4283967" cy="3706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2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može biti dostupno 24 sata na dan</a:t>
            </a:r>
          </a:p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počinitelji mogu ostati anonimni. </a:t>
            </a:r>
          </a:p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Počinitelj može biti bilo tko jer ga ne vidiš licem u lice. </a:t>
            </a:r>
          </a:p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Publika elektroničkog nasilja je veća od one u razredu ili na igralištu.</a:t>
            </a:r>
          </a:p>
        </p:txBody>
      </p:sp>
    </p:spTree>
    <p:extLst>
      <p:ext uri="{BB962C8B-B14F-4D97-AF65-F5344CB8AC3E}">
        <p14:creationId xmlns:p14="http://schemas.microsoft.com/office/powerpoint/2010/main" xmlns="" val="1066449349"/>
      </p:ext>
    </p:extLst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2311" y="620688"/>
            <a:ext cx="3388203" cy="2258802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09767" y="236358"/>
            <a:ext cx="5822474" cy="2256538"/>
          </a:xfrm>
        </p:spPr>
        <p:txBody>
          <a:bodyPr/>
          <a:lstStyle/>
          <a:p>
            <a:r>
              <a:rPr lang="hr-HR" dirty="0"/>
              <a:t>AKO DOĐE DO NASILJA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59853" y="3140968"/>
            <a:ext cx="8388422" cy="5471387"/>
          </a:xfrm>
        </p:spPr>
        <p:txBody>
          <a:bodyPr>
            <a:normAutofit/>
          </a:bodyPr>
          <a:lstStyle/>
          <a:p>
            <a:pPr lvl="0"/>
            <a:r>
              <a:rPr lang="hr-HR" dirty="0"/>
              <a:t>Obratiti se starijoj osobi od povjerenja</a:t>
            </a:r>
          </a:p>
          <a:p>
            <a:pPr lvl="0"/>
            <a:r>
              <a:rPr lang="hr-HR" dirty="0"/>
              <a:t>Ne brisati poruke</a:t>
            </a:r>
          </a:p>
          <a:p>
            <a:pPr lvl="0"/>
            <a:r>
              <a:rPr lang="hr-HR" dirty="0"/>
              <a:t>Kontaktirati </a:t>
            </a:r>
            <a:r>
              <a:rPr lang="hr-HR" u="sng" dirty="0"/>
              <a:t>Hrabri telefon</a:t>
            </a:r>
            <a:r>
              <a:rPr lang="hr-HR" dirty="0"/>
              <a:t> - 0800 0800 ili 116 111, </a:t>
            </a:r>
            <a:r>
              <a:rPr lang="hr-HR" dirty="0">
                <a:hlinkClick r:id="rId3"/>
              </a:rPr>
              <a:t>https://hrabritelefon.hr</a:t>
            </a:r>
            <a:r>
              <a:rPr lang="hr-HR" dirty="0"/>
              <a:t>, </a:t>
            </a:r>
            <a:r>
              <a:rPr lang="hr-HR" u="sng" dirty="0">
                <a:hlinkClick r:id="rId4"/>
              </a:rPr>
              <a:t>info@hrabritelefon.hr</a:t>
            </a:r>
            <a:endParaRPr lang="hr-HR" dirty="0"/>
          </a:p>
          <a:p>
            <a:pPr lvl="0"/>
            <a:r>
              <a:rPr lang="hr-HR" dirty="0"/>
              <a:t>Kontaktirati </a:t>
            </a:r>
            <a:r>
              <a:rPr lang="hr-HR" u="sng" dirty="0"/>
              <a:t>policijsku postaju</a:t>
            </a:r>
            <a:r>
              <a:rPr lang="hr-HR" dirty="0"/>
              <a:t> - 192, </a:t>
            </a:r>
            <a:r>
              <a:rPr lang="hr-HR" u="sng" dirty="0">
                <a:hlinkClick r:id="rId5"/>
              </a:rPr>
              <a:t>https://redbutton.mup.hr,policija@mup.hr</a:t>
            </a:r>
            <a:r>
              <a:rPr lang="hr-HR" dirty="0"/>
              <a:t>.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8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Elektroničko nasilje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3631992534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09767" y="236358"/>
            <a:ext cx="5462434" cy="1080000"/>
          </a:xfrm>
        </p:spPr>
        <p:txBody>
          <a:bodyPr/>
          <a:lstStyle/>
          <a:p>
            <a:r>
              <a:rPr lang="hr-HR" dirty="0"/>
              <a:t>ZADATAK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492896"/>
            <a:ext cx="7992888" cy="394877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pl-PL" sz="2600" dirty="0"/>
              <a:t>Pogledaj mrežnu stranicu </a:t>
            </a:r>
            <a:r>
              <a:rPr lang="pl-PL" sz="2600" dirty="0">
                <a:hlinkClick r:id="rId2"/>
              </a:rPr>
              <a:t>http://www.petzanet.hr </a:t>
            </a:r>
            <a:r>
              <a:rPr lang="pl-PL" sz="2600" dirty="0"/>
              <a:t> </a:t>
            </a:r>
          </a:p>
          <a:p>
            <a:pPr marL="114300" indent="0">
              <a:buNone/>
            </a:pPr>
            <a:r>
              <a:rPr lang="pl-PL" sz="2600" dirty="0"/>
              <a:t>Na stranici se nalazi mnogo:</a:t>
            </a:r>
          </a:p>
          <a:p>
            <a:pPr lvl="1"/>
            <a:r>
              <a:rPr lang="pl-PL" sz="2400" dirty="0"/>
              <a:t>sadržaja, </a:t>
            </a:r>
          </a:p>
          <a:p>
            <a:pPr lvl="1"/>
            <a:r>
              <a:rPr lang="pl-PL" sz="2400" dirty="0"/>
              <a:t>videozapisa, </a:t>
            </a:r>
          </a:p>
          <a:p>
            <a:pPr lvl="1"/>
            <a:r>
              <a:rPr lang="hr-HR" sz="2400" i="1" dirty="0"/>
              <a:t>online </a:t>
            </a:r>
            <a:r>
              <a:rPr lang="hr-HR" sz="2400" dirty="0"/>
              <a:t>kvizova </a:t>
            </a:r>
          </a:p>
          <a:p>
            <a:pPr marL="114300" indent="0">
              <a:buNone/>
            </a:pPr>
            <a:r>
              <a:rPr lang="hr-HR" sz="2600" dirty="0"/>
              <a:t>   na temu elektroničkog nasilja. </a:t>
            </a:r>
          </a:p>
          <a:p>
            <a:r>
              <a:rPr lang="hr-HR" sz="2600" dirty="0"/>
              <a:t>Sadržaj koji ti se najviše svidi predstavi ostalim učenicima.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9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Elektroničko nasilje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28660" y="316629"/>
            <a:ext cx="3313915" cy="199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1748186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700808"/>
            <a:ext cx="7992888" cy="4740858"/>
          </a:xfrm>
        </p:spPr>
        <p:txBody>
          <a:bodyPr/>
          <a:lstStyle/>
          <a:p>
            <a:pPr marL="114300" indent="0">
              <a:buNone/>
            </a:pPr>
            <a:r>
              <a:rPr lang="hr-HR" sz="2800" dirty="0">
                <a:hlinkClick r:id="rId2"/>
              </a:rPr>
              <a:t>Real </a:t>
            </a:r>
            <a:r>
              <a:rPr lang="hr-HR" sz="2800" dirty="0" err="1">
                <a:hlinkClick r:id="rId2"/>
              </a:rPr>
              <a:t>life</a:t>
            </a:r>
            <a:r>
              <a:rPr lang="hr-HR" sz="2800" dirty="0">
                <a:hlinkClick r:id="rId2"/>
              </a:rPr>
              <a:t> Facebook </a:t>
            </a:r>
            <a:r>
              <a:rPr lang="hr-HR" sz="2800" dirty="0"/>
              <a:t>- video</a:t>
            </a:r>
            <a:endParaRPr lang="hr-HR" sz="2800" u="sng" dirty="0">
              <a:hlinkClick r:id="rId2"/>
            </a:endParaRPr>
          </a:p>
          <a:p>
            <a:pPr marL="114300" indent="0">
              <a:buNone/>
            </a:pPr>
            <a:endParaRPr lang="hr-HR" u="sng" dirty="0">
              <a:hlinkClick r:id="rId2"/>
            </a:endParaRPr>
          </a:p>
          <a:p>
            <a:pPr marL="114300" indent="0">
              <a:buNone/>
            </a:pPr>
            <a:r>
              <a:rPr lang="hr-HR" sz="2800" dirty="0">
                <a:hlinkClick r:id="rId3"/>
              </a:rPr>
              <a:t>Kako spriječiti elektroničko nasilje - savjeti za djecu</a:t>
            </a:r>
            <a:r>
              <a:rPr lang="hr-HR" sz="2800" dirty="0"/>
              <a:t> - video</a:t>
            </a:r>
            <a:endParaRPr lang="hr-HR" sz="2800" u="sng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10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Elektroničko nasilje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2772316064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4400" dirty="0"/>
              <a:t>PROJEKT </a:t>
            </a:r>
            <a:br>
              <a:rPr lang="hr-HR" sz="4400" dirty="0"/>
            </a:br>
            <a:r>
              <a:rPr lang="hr-HR" sz="4000" b="1" dirty="0"/>
              <a:t>Protiv elektroničkog nasilja 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988840"/>
            <a:ext cx="8208404" cy="4560794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hr-HR" sz="1800" dirty="0"/>
              <a:t>Podijelite se u parove. Svaki par (grupa) ima svoj zadatak kako bi mogli ostvariti zajednički cilj </a:t>
            </a:r>
            <a:r>
              <a:rPr lang="de-DE" sz="1800" dirty="0"/>
              <a:t>– </a:t>
            </a:r>
            <a:r>
              <a:rPr lang="de-DE" sz="1800" b="1" dirty="0" err="1"/>
              <a:t>izraditi</a:t>
            </a:r>
            <a:r>
              <a:rPr lang="de-DE" sz="1800" b="1" dirty="0"/>
              <a:t> </a:t>
            </a:r>
            <a:r>
              <a:rPr lang="de-DE" sz="1800" b="1" dirty="0" err="1"/>
              <a:t>brošuru</a:t>
            </a:r>
            <a:r>
              <a:rPr lang="de-DE" sz="1800" b="1" dirty="0"/>
              <a:t> </a:t>
            </a:r>
            <a:r>
              <a:rPr lang="de-DE" sz="1800" b="1" dirty="0" err="1"/>
              <a:t>istoimenog</a:t>
            </a:r>
            <a:r>
              <a:rPr lang="de-DE" sz="1800" b="1" dirty="0"/>
              <a:t> </a:t>
            </a:r>
            <a:r>
              <a:rPr lang="de-DE" sz="1800" b="1" dirty="0" err="1"/>
              <a:t>naziva</a:t>
            </a:r>
            <a:r>
              <a:rPr lang="de-DE" sz="1800" b="1" dirty="0"/>
              <a:t> </a:t>
            </a:r>
            <a:r>
              <a:rPr lang="de-DE" sz="1800" b="1" dirty="0" err="1"/>
              <a:t>kao</a:t>
            </a:r>
            <a:r>
              <a:rPr lang="de-DE" sz="1800" b="1" dirty="0"/>
              <a:t> </a:t>
            </a:r>
            <a:r>
              <a:rPr lang="de-DE" sz="1800" b="1" dirty="0" err="1"/>
              <a:t>projekt</a:t>
            </a:r>
            <a:r>
              <a:rPr lang="de-DE" sz="1800" dirty="0"/>
              <a:t>. </a:t>
            </a:r>
            <a:endParaRPr lang="hr-HR" sz="1800" dirty="0"/>
          </a:p>
          <a:p>
            <a:r>
              <a:rPr lang="de-DE" sz="1800" dirty="0" err="1"/>
              <a:t>Odaberite</a:t>
            </a:r>
            <a:r>
              <a:rPr lang="de-DE" sz="1800" dirty="0"/>
              <a:t> </a:t>
            </a:r>
            <a:r>
              <a:rPr lang="de-DE" sz="1800" dirty="0" err="1"/>
              <a:t>voditelja</a:t>
            </a:r>
            <a:r>
              <a:rPr lang="de-DE" sz="1800" dirty="0"/>
              <a:t> </a:t>
            </a:r>
            <a:r>
              <a:rPr lang="de-DE" sz="1800" dirty="0" err="1"/>
              <a:t>projekta</a:t>
            </a:r>
            <a:r>
              <a:rPr lang="de-DE" sz="1800" dirty="0"/>
              <a:t>, </a:t>
            </a:r>
            <a:r>
              <a:rPr lang="de-DE" sz="1800" dirty="0" err="1"/>
              <a:t>koji</a:t>
            </a:r>
            <a:r>
              <a:rPr lang="de-DE" sz="1800" dirty="0"/>
              <a:t> </a:t>
            </a:r>
            <a:r>
              <a:rPr lang="de-DE" sz="1800" dirty="0" err="1"/>
              <a:t>će</a:t>
            </a:r>
            <a:r>
              <a:rPr lang="de-DE" sz="1800" dirty="0"/>
              <a:t> </a:t>
            </a:r>
            <a:r>
              <a:rPr lang="de-DE" sz="1800" dirty="0" err="1"/>
              <a:t>paziti</a:t>
            </a:r>
            <a:r>
              <a:rPr lang="de-DE" sz="1800" dirty="0"/>
              <a:t> da</a:t>
            </a:r>
            <a:r>
              <a:rPr lang="hr-HR" sz="1800" dirty="0"/>
              <a:t> </a:t>
            </a:r>
            <a:r>
              <a:rPr lang="pl-PL" sz="1800" dirty="0"/>
              <a:t>ostali rade prema dogovoru i svaki zadatak objediniti u jednu cjelinu.</a:t>
            </a:r>
          </a:p>
          <a:p>
            <a:r>
              <a:rPr lang="hr-HR" sz="1800" dirty="0"/>
              <a:t>Svaki par neka odabere svoj zadatak i u tablicu (prvi stupac) upišite imena parova koji je zadužen za pojedini zadatak.</a:t>
            </a:r>
          </a:p>
          <a:p>
            <a:r>
              <a:rPr lang="hr-HR" sz="1800" dirty="0"/>
              <a:t>Nakon što svaka grupa (par) odradi svoj dio, voditelj projekta prikupit će materijale i izraditi brošuru </a:t>
            </a:r>
            <a:r>
              <a:rPr lang="hr-HR" sz="1800" b="1" i="1" dirty="0"/>
              <a:t>Protiv elektroničkog nasilja</a:t>
            </a:r>
            <a:r>
              <a:rPr lang="hr-HR" sz="1800" dirty="0"/>
              <a:t>. Može mu pomoći netko iz razreda tko je odličan u likovnom i </a:t>
            </a:r>
            <a:r>
              <a:rPr lang="it-IT" sz="1800" dirty="0"/>
              <a:t>voli </a:t>
            </a:r>
            <a:r>
              <a:rPr lang="it-IT" sz="1800" dirty="0" err="1"/>
              <a:t>dizajnirati</a:t>
            </a:r>
            <a:r>
              <a:rPr lang="it-IT" sz="1800" dirty="0"/>
              <a:t> i </a:t>
            </a:r>
            <a:r>
              <a:rPr lang="it-IT" sz="1800" dirty="0" err="1"/>
              <a:t>likovno</a:t>
            </a:r>
            <a:r>
              <a:rPr lang="it-IT" sz="1800" dirty="0"/>
              <a:t> </a:t>
            </a:r>
            <a:r>
              <a:rPr lang="it-IT" sz="1800" dirty="0" err="1"/>
              <a:t>oblikovati</a:t>
            </a:r>
            <a:r>
              <a:rPr lang="it-IT" sz="1800" dirty="0"/>
              <a:t>.</a:t>
            </a:r>
          </a:p>
          <a:p>
            <a:r>
              <a:rPr lang="hr-HR" sz="1800" dirty="0"/>
              <a:t>Svaki par neka predstavi svoj dio iz brošure. </a:t>
            </a:r>
          </a:p>
          <a:p>
            <a:r>
              <a:rPr lang="hr-HR" sz="1800" dirty="0"/>
              <a:t>Procijenite koji je par najbolje odradio svoj dio.</a:t>
            </a:r>
          </a:p>
          <a:p>
            <a:r>
              <a:rPr lang="hr-HR" sz="1800" dirty="0"/>
              <a:t>Ako ste pri izradi brošure dobro pazili na autorska prava, objavite brošuru na </a:t>
            </a:r>
            <a:r>
              <a:rPr lang="hr-HR" sz="1800" i="1" dirty="0"/>
              <a:t>web</a:t>
            </a:r>
            <a:r>
              <a:rPr lang="hr-HR" sz="1800" dirty="0"/>
              <a:t>-stranici stranici </a:t>
            </a:r>
            <a:r>
              <a:rPr lang="pl-PL" sz="1800" dirty="0"/>
              <a:t>škole, a svaki od vas neka je doda i u svoj e-porfolio.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11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Elektroničko nasilje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3994787783"/>
      </p:ext>
    </p:extLst>
  </p:cSld>
  <p:clrMapOvr>
    <a:masterClrMapping/>
  </p:clrMapOvr>
  <p:transition spd="slow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FC77C6F-06BC-4C61-8CA0-F61E67A2A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FILM ZA PONAVLJANJE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9093A991-5240-43E9-B3F9-34A06C939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596" y="2204864"/>
            <a:ext cx="7992888" cy="4236802"/>
          </a:xfrm>
        </p:spPr>
        <p:txBody>
          <a:bodyPr/>
          <a:lstStyle/>
          <a:p>
            <a:pPr marL="114300" indent="0">
              <a:buNone/>
            </a:pPr>
            <a:r>
              <a:rPr lang="hr-HR" sz="2600" dirty="0"/>
              <a:t>Film Kako spriječiti elektroničko nasilje - savjeti za djecu</a:t>
            </a:r>
          </a:p>
          <a:p>
            <a:endParaRPr lang="hr-HR" sz="2600" u="sng" dirty="0">
              <a:hlinkClick r:id="rId2"/>
            </a:endParaRPr>
          </a:p>
          <a:p>
            <a:r>
              <a:rPr lang="hr-HR" sz="2600" u="sng" dirty="0">
                <a:hlinkClick r:id="rId2"/>
              </a:rPr>
              <a:t>https://www.youtube.com/watch?v=9F4m5B7zTOE&amp;list=UUu_VqpJ6y4XH0T3G4tUFDFw&amp;index=67</a:t>
            </a:r>
            <a:endParaRPr lang="hr-HR" sz="2600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xmlns="" id="{23E6623C-19E5-48C8-A22F-633734701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12</a:t>
            </a:fld>
            <a:endParaRPr lang="hr-HR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6BB794CD-43F6-4E13-B503-75DEC8B448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Elektroničko nasilje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764712010"/>
      </p:ext>
    </p:extLst>
  </p:cSld>
  <p:clrMapOvr>
    <a:masterClrMapping/>
  </p:clrMapOvr>
  <p:transition spd="slow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SAŽETAK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484783"/>
            <a:ext cx="8100900" cy="4956883"/>
          </a:xfrm>
        </p:spPr>
        <p:txBody>
          <a:bodyPr/>
          <a:lstStyle/>
          <a:p>
            <a:r>
              <a:rPr lang="hr-HR" sz="2600" b="1" dirty="0"/>
              <a:t>Elektroničko nasilje </a:t>
            </a:r>
            <a:r>
              <a:rPr lang="hr-HR" sz="2600" dirty="0"/>
              <a:t>zove se i virtualno nasilje       (</a:t>
            </a:r>
            <a:r>
              <a:rPr lang="hr-HR" sz="2600" dirty="0" err="1"/>
              <a:t>eng</a:t>
            </a:r>
            <a:r>
              <a:rPr lang="hr-HR" sz="2600" dirty="0"/>
              <a:t>. </a:t>
            </a:r>
            <a:r>
              <a:rPr lang="hr-HR" sz="2600" i="1" dirty="0" err="1"/>
              <a:t>cyberbullying</a:t>
            </a:r>
            <a:r>
              <a:rPr lang="hr-HR" sz="2600" dirty="0"/>
              <a:t>).</a:t>
            </a:r>
          </a:p>
          <a:p>
            <a:r>
              <a:rPr lang="pl-PL" sz="2600" b="1" dirty="0"/>
              <a:t>Elektroničko nasilje </a:t>
            </a:r>
            <a:r>
              <a:rPr lang="pl-PL" sz="2600" dirty="0"/>
              <a:t>ostvaruje se putem </a:t>
            </a:r>
            <a:r>
              <a:rPr lang="hr-HR" sz="2600" dirty="0"/>
              <a:t>informacijske i komunikacijske tehnologije.</a:t>
            </a:r>
          </a:p>
          <a:p>
            <a:r>
              <a:rPr lang="hr-HR" sz="2600" b="1" dirty="0"/>
              <a:t>Oblici elektroničkog nasilja</a:t>
            </a:r>
            <a:r>
              <a:rPr lang="hr-HR" sz="2600" dirty="0"/>
              <a:t>: </a:t>
            </a:r>
          </a:p>
          <a:p>
            <a:pPr lvl="1"/>
            <a:r>
              <a:rPr lang="hr-HR" sz="2400" dirty="0"/>
              <a:t>Uvredljive poruke, </a:t>
            </a:r>
          </a:p>
          <a:p>
            <a:pPr lvl="1"/>
            <a:r>
              <a:rPr lang="hr-HR" sz="2400" dirty="0"/>
              <a:t>vrijeđanje, </a:t>
            </a:r>
          </a:p>
          <a:p>
            <a:pPr lvl="1"/>
            <a:r>
              <a:rPr lang="hr-HR" sz="2400" dirty="0"/>
              <a:t>iznošenje lažnih činjenica, </a:t>
            </a:r>
          </a:p>
          <a:p>
            <a:pPr lvl="1"/>
            <a:r>
              <a:rPr lang="hr-HR" sz="2400" dirty="0"/>
              <a:t>uznemiravanje, </a:t>
            </a:r>
          </a:p>
          <a:p>
            <a:pPr lvl="1"/>
            <a:r>
              <a:rPr lang="hr-HR" sz="2400" dirty="0"/>
              <a:t>govor mržnje,</a:t>
            </a:r>
          </a:p>
          <a:p>
            <a:pPr lvl="1"/>
            <a:r>
              <a:rPr lang="hr-HR" sz="2400" dirty="0"/>
              <a:t>uhođenje putem mreže.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13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Elektroničko nasilje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1369043047"/>
      </p:ext>
    </p:extLst>
  </p:cSld>
  <p:clrMapOvr>
    <a:masterClrMapping/>
  </p:clrMapOvr>
  <p:transition spd="slow"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fa_osnove">
  <a:themeElements>
    <a:clrScheme name="Gomil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sjednost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Alfa_osnove</Template>
  <TotalTime>3034</TotalTime>
  <Words>628</Words>
  <Application>Microsoft Office PowerPoint</Application>
  <PresentationFormat>Prikaz na zaslonu (4:3)</PresentationFormat>
  <Paragraphs>112</Paragraphs>
  <Slides>13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4" baseType="lpstr">
      <vt:lpstr>Alfa_osnove</vt:lpstr>
      <vt:lpstr>1. E - svijet</vt:lpstr>
      <vt:lpstr>ELEKTRONIČKO NASILJE</vt:lpstr>
      <vt:lpstr>OBLICI ELEKTRONIČKOG NASILJA</vt:lpstr>
      <vt:lpstr>SAVJETI ZA SPRJEČAVANJE ELEKTRONIČKOG NASILJA</vt:lpstr>
      <vt:lpstr>SAVJETI ZA SPRJEČAVANJE ELEKTRONIČKOG NASILJA</vt:lpstr>
      <vt:lpstr>NE SMIJEŠ !!!</vt:lpstr>
      <vt:lpstr>RAZLIKA IZMEĐU NASILJA</vt:lpstr>
      <vt:lpstr>AKO DOĐE DO NASILJA</vt:lpstr>
      <vt:lpstr>ZADATAK</vt:lpstr>
      <vt:lpstr>Slajd 10</vt:lpstr>
      <vt:lpstr>PROJEKT  Protiv elektroničkog nasilja </vt:lpstr>
      <vt:lpstr>FILM ZA PONAVLJANJE </vt:lpstr>
      <vt:lpstr>SAŽETAK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Bit</dc:title>
  <dc:creator>Daniela</dc:creator>
  <cp:lastModifiedBy>PC</cp:lastModifiedBy>
  <cp:revision>163</cp:revision>
  <dcterms:created xsi:type="dcterms:W3CDTF">2013-04-15T10:22:21Z</dcterms:created>
  <dcterms:modified xsi:type="dcterms:W3CDTF">2025-10-01T16:50:32Z</dcterms:modified>
</cp:coreProperties>
</file>