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7" r:id="rId1"/>
  </p:sldMasterIdLst>
  <p:notesMasterIdLst>
    <p:notesMasterId r:id="rId13"/>
  </p:notesMasterIdLst>
  <p:sldIdLst>
    <p:sldId id="257" r:id="rId2"/>
    <p:sldId id="276" r:id="rId3"/>
    <p:sldId id="258" r:id="rId4"/>
    <p:sldId id="269" r:id="rId5"/>
    <p:sldId id="270" r:id="rId6"/>
    <p:sldId id="271" r:id="rId7"/>
    <p:sldId id="274" r:id="rId8"/>
    <p:sldId id="275" r:id="rId9"/>
    <p:sldId id="277" r:id="rId10"/>
    <p:sldId id="273" r:id="rId11"/>
    <p:sldId id="272" r:id="rId1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 varScale="1">
        <p:scale>
          <a:sx n="64" d="100"/>
          <a:sy n="64" d="100"/>
        </p:scale>
        <p:origin x="67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DB0FC-FD3C-47B0-9EC9-50393F4AC3D3}" type="datetimeFigureOut">
              <a:rPr lang="hr-HR" smtClean="0"/>
              <a:pPr/>
              <a:t>29.8.2020.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06476-C876-44F5-A08D-3BB404EB107D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20034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A06476-C876-44F5-A08D-3BB404EB107D}" type="slidenum">
              <a:rPr lang="hr-HR" smtClean="0"/>
              <a:pPr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76598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0428" y="1412776"/>
            <a:ext cx="7344816" cy="2520000"/>
          </a:xfrm>
          <a:solidFill>
            <a:schemeClr val="accent1">
              <a:lumMod val="75000"/>
            </a:schemeClr>
          </a:solidFill>
        </p:spPr>
        <p:txBody>
          <a:bodyPr anchor="b"/>
          <a:lstStyle>
            <a:lvl1pPr>
              <a:defRPr sz="66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043608" y="4522440"/>
            <a:ext cx="7344816" cy="1332000"/>
          </a:xfrm>
          <a:solidFill>
            <a:schemeClr val="accent1">
              <a:lumMod val="60000"/>
              <a:lumOff val="40000"/>
            </a:schemeClr>
          </a:solidFill>
        </p:spPr>
        <p:txBody>
          <a:bodyPr anchor="t">
            <a:no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dirty="0"/>
              <a:t>Kliknite da biste uredili stil podnaslova matrice</a:t>
            </a:r>
            <a:endParaRPr lang="en-US" dirty="0"/>
          </a:p>
        </p:txBody>
      </p:sp>
      <p:grpSp>
        <p:nvGrpSpPr>
          <p:cNvPr id="6" name="Grupa 5"/>
          <p:cNvGrpSpPr/>
          <p:nvPr userDrawn="1"/>
        </p:nvGrpSpPr>
        <p:grpSpPr>
          <a:xfrm>
            <a:off x="0" y="6281543"/>
            <a:ext cx="794773" cy="576457"/>
            <a:chOff x="0" y="6281543"/>
            <a:chExt cx="794773" cy="576457"/>
          </a:xfrm>
        </p:grpSpPr>
        <p:sp>
          <p:nvSpPr>
            <p:cNvPr id="5" name="Pravokutnik 4"/>
            <p:cNvSpPr/>
            <p:nvPr userDrawn="1"/>
          </p:nvSpPr>
          <p:spPr>
            <a:xfrm>
              <a:off x="0" y="6281543"/>
              <a:ext cx="794773" cy="5764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pic>
          <p:nvPicPr>
            <p:cNvPr id="4" name="Slika 3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24" y="6281543"/>
              <a:ext cx="725449" cy="507815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/>
          <p:cNvSpPr/>
          <p:nvPr userDrawn="1"/>
        </p:nvSpPr>
        <p:spPr>
          <a:xfrm>
            <a:off x="935596" y="6499650"/>
            <a:ext cx="8208404" cy="39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66" y="236358"/>
            <a:ext cx="8015347" cy="1080000"/>
          </a:xfrm>
        </p:spPr>
        <p:txBody>
          <a:bodyPr/>
          <a:lstStyle/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596" y="1484783"/>
            <a:ext cx="7992888" cy="49568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</a:lstStyle>
          <a:p>
            <a:pPr lvl="0"/>
            <a:r>
              <a:rPr lang="hr-HR" dirty="0"/>
              <a:t>Kliknite da biste uredili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74907" y="6516710"/>
            <a:ext cx="350207" cy="341290"/>
          </a:xfrm>
          <a:ln>
            <a:noFill/>
          </a:ln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5" y="6489384"/>
            <a:ext cx="7567811" cy="395959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pl-PL" dirty="0" smtClean="0"/>
              <a:t>Digitalni trag</a:t>
            </a:r>
            <a:endParaRPr lang="hr-HR" dirty="0"/>
          </a:p>
        </p:txBody>
      </p:sp>
      <p:sp>
        <p:nvSpPr>
          <p:cNvPr id="9" name="Pravokutnik 8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4" name="Slika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3" r="66317"/>
          <a:stretch/>
        </p:blipFill>
        <p:spPr>
          <a:xfrm>
            <a:off x="0" y="0"/>
            <a:ext cx="864096" cy="6858000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" y="6281543"/>
            <a:ext cx="725449" cy="507815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 userDrawn="1"/>
        </p:nvSpPr>
        <p:spPr>
          <a:xfrm>
            <a:off x="864096" y="6381328"/>
            <a:ext cx="8279904" cy="4961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5013176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2348880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Digitalni trag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Pravokutnik 7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9" name="Slika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3" r="66317"/>
          <a:stretch/>
        </p:blipFill>
        <p:spPr>
          <a:xfrm>
            <a:off x="0" y="-1"/>
            <a:ext cx="864096" cy="6877479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277022"/>
            <a:ext cx="7989518" cy="790840"/>
          </a:xfrm>
        </p:spPr>
        <p:txBody>
          <a:bodyPr/>
          <a:lstStyle/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6201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2023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144373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pl-PL"/>
              <a:t>Digitalni trag</a:t>
            </a:r>
            <a:endParaRPr lang="hr-HR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489" y="192206"/>
            <a:ext cx="7989518" cy="79084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1525560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5" y="2165322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2407" y="1505744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2407" y="219583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 userDrawn="1"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34001" y="6519624"/>
            <a:ext cx="2438399" cy="36576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80105" y="6489384"/>
            <a:ext cx="4853896" cy="3960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Digitalni trag</a:t>
            </a:r>
            <a:endParaRPr lang="hr-HR" dirty="0"/>
          </a:p>
        </p:txBody>
      </p:sp>
      <p:pic>
        <p:nvPicPr>
          <p:cNvPr id="7" name="Slika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3" r="66317"/>
          <a:stretch/>
        </p:blipFill>
        <p:spPr>
          <a:xfrm>
            <a:off x="0" y="-1"/>
            <a:ext cx="864096" cy="687747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6" name="Pravokutnik 5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9" name="Slika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" y="6281543"/>
            <a:ext cx="725449" cy="507815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Digitalni trag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61817" y="188640"/>
            <a:ext cx="7772400" cy="494284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057" y="5501374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77057" y="163372"/>
            <a:ext cx="8156448" cy="52257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Pritisnite ikonu za dodavanje slike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057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Digitalni trag</a:t>
            </a:r>
            <a:endParaRPr lang="hr-HR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Digitalni trag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7" name="Slika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70037" y="19970"/>
            <a:ext cx="773963" cy="1009592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8021"/>
            <a:ext cx="792088" cy="1008727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Digitalni trag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935596" y="1484784"/>
            <a:ext cx="7992888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Uredite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574907" y="6525343"/>
            <a:ext cx="350207" cy="28618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935596" y="269337"/>
            <a:ext cx="7989518" cy="790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144373" cy="33265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smtClean="0"/>
              <a:t>Digitalni trag</a:t>
            </a:r>
            <a:endParaRPr lang="hr-H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4" r:id="rId6"/>
    <p:sldLayoutId id="2147483765" r:id="rId7"/>
    <p:sldLayoutId id="2147483766" r:id="rId8"/>
    <p:sldLayoutId id="2147483767" r:id="rId9"/>
    <p:sldLayoutId id="2147483768" r:id="rId10"/>
  </p:sldLayoutIdLst>
  <p:transition spd="slow">
    <p:split orient="vert"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1"/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6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4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fBKBfb8gjc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hr-HR" dirty="0"/>
              <a:t>1. E - svijet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043608" y="4283204"/>
            <a:ext cx="7344816" cy="1378044"/>
          </a:xfrm>
        </p:spPr>
        <p:txBody>
          <a:bodyPr anchor="ctr"/>
          <a:lstStyle/>
          <a:p>
            <a:r>
              <a:rPr lang="hr-HR" sz="3400" dirty="0"/>
              <a:t>1.3 Digitalni trag</a:t>
            </a:r>
          </a:p>
        </p:txBody>
      </p:sp>
    </p:spTree>
    <p:extLst>
      <p:ext uri="{BB962C8B-B14F-4D97-AF65-F5344CB8AC3E}">
        <p14:creationId xmlns:p14="http://schemas.microsoft.com/office/powerpoint/2010/main" val="3158810633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2"/>
          <a:srcRect l="24037" r="23315"/>
          <a:stretch/>
        </p:blipFill>
        <p:spPr>
          <a:xfrm>
            <a:off x="3743908" y="1975853"/>
            <a:ext cx="2376264" cy="4513531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DIGITALNI OTISAK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772816"/>
            <a:ext cx="7992888" cy="1080120"/>
          </a:xfrm>
        </p:spPr>
        <p:txBody>
          <a:bodyPr/>
          <a:lstStyle/>
          <a:p>
            <a:r>
              <a:rPr lang="hr-HR" u="sng" dirty="0">
                <a:hlinkClick r:id="rId3"/>
              </a:rPr>
              <a:t>https://www.youtube.com/watch?v=-fBKBfb8gjc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2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Digitalni trag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11423473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DIGITALNI OTISAK</a:t>
            </a: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2"/>
          <a:srcRect l="24037" r="23315"/>
          <a:stretch/>
        </p:blipFill>
        <p:spPr>
          <a:xfrm>
            <a:off x="6732240" y="1272034"/>
            <a:ext cx="2376264" cy="4513531"/>
          </a:xfrm>
          <a:prstGeom prst="rect">
            <a:avLst/>
          </a:prstGeom>
        </p:spPr>
      </p:pic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55575" y="2276872"/>
            <a:ext cx="6192689" cy="3456384"/>
          </a:xfrm>
        </p:spPr>
        <p:txBody>
          <a:bodyPr>
            <a:normAutofit/>
          </a:bodyPr>
          <a:lstStyle/>
          <a:p>
            <a:r>
              <a:rPr lang="hr-HR" dirty="0"/>
              <a:t>Otisak prsta svakog od nas čini jedinstvenim i starenjem se otisak ne mijenja. </a:t>
            </a:r>
          </a:p>
          <a:p>
            <a:r>
              <a:rPr lang="hr-HR" dirty="0"/>
              <a:t>Stvarni otisak prsta možeš usporediti s digitalnim (virtualnim) otiskom, tj. onim tragom što o sebi ostavljamo na mreži.</a:t>
            </a:r>
          </a:p>
          <a:p>
            <a:pPr marL="114300" indent="0">
              <a:buNone/>
            </a:pPr>
            <a:endParaRPr lang="hr-HR" sz="260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3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Digitalni trag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81368906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2792472"/>
            <a:ext cx="7992888" cy="495688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pl-PL" b="1" dirty="0"/>
              <a:t>Digitalni otisak je:</a:t>
            </a:r>
          </a:p>
          <a:p>
            <a:r>
              <a:rPr lang="pl-PL" dirty="0"/>
              <a:t>svaki </a:t>
            </a:r>
            <a:r>
              <a:rPr lang="pl-PL" i="1" dirty="0"/>
              <a:t>klik </a:t>
            </a:r>
            <a:r>
              <a:rPr lang="pl-PL" dirty="0"/>
              <a:t>na mreži, </a:t>
            </a:r>
          </a:p>
          <a:p>
            <a:r>
              <a:rPr lang="hr-HR" dirty="0"/>
              <a:t>objavljene fotografije, </a:t>
            </a:r>
          </a:p>
          <a:p>
            <a:r>
              <a:rPr lang="hr-HR" dirty="0"/>
              <a:t>spremljene internetske stranice,</a:t>
            </a:r>
          </a:p>
          <a:p>
            <a:r>
              <a:rPr lang="pl-PL" dirty="0"/>
              <a:t>videouradci koje objaviš ili neki od osobnih podataka,</a:t>
            </a:r>
          </a:p>
          <a:p>
            <a:r>
              <a:rPr lang="hr-HR" dirty="0"/>
              <a:t>pozitivne ili negativne informacije koje su ostavljene namjerno ili slučajno.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4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Digitalni trag</a:t>
            </a:r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96752"/>
            <a:ext cx="4213262" cy="2808312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DIGITALNI OTISAK</a:t>
            </a:r>
          </a:p>
        </p:txBody>
      </p:sp>
    </p:spTree>
    <p:extLst>
      <p:ext uri="{BB962C8B-B14F-4D97-AF65-F5344CB8AC3E}">
        <p14:creationId xmlns:p14="http://schemas.microsoft.com/office/powerpoint/2010/main" val="1705297615"/>
      </p:ext>
    </p:extLst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Isto kao što u stvarnom svijetu moraš paziti što radiš, kako se ponašaš, tako i na mreži</a:t>
            </a:r>
          </a:p>
          <a:p>
            <a:r>
              <a:rPr lang="hr-HR" dirty="0"/>
              <a:t>moraš prvo razmisliti:</a:t>
            </a:r>
          </a:p>
          <a:p>
            <a:r>
              <a:rPr lang="hr-HR" dirty="0"/>
              <a:t>jesu li tvoji postupci ispravni,</a:t>
            </a:r>
          </a:p>
          <a:p>
            <a:r>
              <a:rPr lang="hr-HR" dirty="0"/>
              <a:t>trebaš li to objaviti. </a:t>
            </a:r>
          </a:p>
          <a:p>
            <a:pPr marL="114300" indent="0">
              <a:buNone/>
            </a:pPr>
            <a:endParaRPr lang="hr-HR" dirty="0" smtClean="0">
              <a:solidFill>
                <a:srgbClr val="FF0000"/>
              </a:solidFill>
            </a:endParaRPr>
          </a:p>
          <a:p>
            <a:pPr marL="114300" indent="0">
              <a:buNone/>
            </a:pPr>
            <a:endParaRPr lang="hr-HR" dirty="0">
              <a:solidFill>
                <a:srgbClr val="FF0000"/>
              </a:solidFill>
            </a:endParaRPr>
          </a:p>
          <a:p>
            <a:pPr marL="114300" indent="0" algn="ctr">
              <a:buNone/>
            </a:pPr>
            <a:r>
              <a:rPr lang="hr-HR" b="1" dirty="0" smtClean="0">
                <a:solidFill>
                  <a:srgbClr val="FF0000"/>
                </a:solidFill>
              </a:rPr>
              <a:t>Što </a:t>
            </a:r>
            <a:r>
              <a:rPr lang="hr-HR" b="1" dirty="0">
                <a:solidFill>
                  <a:srgbClr val="FF0000"/>
                </a:solidFill>
              </a:rPr>
              <a:t>se jednom objavi </a:t>
            </a:r>
            <a:r>
              <a:rPr lang="pl-PL" b="1" dirty="0">
                <a:solidFill>
                  <a:srgbClr val="FF0000"/>
                </a:solidFill>
              </a:rPr>
              <a:t>na mreži – zauvijek ostaje na mreži!</a:t>
            </a:r>
            <a:endParaRPr lang="hr-HR" dirty="0">
              <a:solidFill>
                <a:srgbClr val="FF0000"/>
              </a:solidFill>
            </a:endParaRPr>
          </a:p>
          <a:p>
            <a:endParaRPr lang="hr-HR" dirty="0"/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5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Digitalni trag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43775655"/>
      </p:ext>
    </p:extLst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09766" y="236358"/>
            <a:ext cx="8015347" cy="1536458"/>
          </a:xfrm>
        </p:spPr>
        <p:txBody>
          <a:bodyPr/>
          <a:lstStyle/>
          <a:p>
            <a:r>
              <a:rPr lang="pl-PL" dirty="0"/>
              <a:t>SAVJETI ZA DOBAR </a:t>
            </a:r>
            <a:br>
              <a:rPr lang="pl-PL" dirty="0"/>
            </a:br>
            <a:r>
              <a:rPr lang="pl-PL" dirty="0"/>
              <a:t>DIGITALNI TRAG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6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Digitalni trag</a:t>
            </a:r>
            <a:endParaRPr lang="hr-HR" dirty="0"/>
          </a:p>
        </p:txBody>
      </p:sp>
      <p:sp>
        <p:nvSpPr>
          <p:cNvPr id="6" name="Zaobljeni pravokutnik 5"/>
          <p:cNvSpPr/>
          <p:nvPr/>
        </p:nvSpPr>
        <p:spPr>
          <a:xfrm rot="21067650">
            <a:off x="1115628" y="2350212"/>
            <a:ext cx="3829969" cy="12369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Prije nego nešto objaviš, uvijek promisli želiš li da to o tebi drugi znaju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Zaobljeni pravokutnik 6"/>
          <p:cNvSpPr/>
          <p:nvPr/>
        </p:nvSpPr>
        <p:spPr>
          <a:xfrm rot="461187">
            <a:off x="1510886" y="5112904"/>
            <a:ext cx="1728192" cy="1236922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Poštuj privatnost drugih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Zaobljeni pravokutnik 7"/>
          <p:cNvSpPr/>
          <p:nvPr/>
        </p:nvSpPr>
        <p:spPr>
          <a:xfrm rot="20995389">
            <a:off x="5032212" y="2037339"/>
            <a:ext cx="3715185" cy="1236922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 objavljuj tuđe podatke i fotografije bez pitanja i dopuštenja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Zaobljeni pravokutnik 8"/>
          <p:cNvSpPr/>
          <p:nvPr/>
        </p:nvSpPr>
        <p:spPr>
          <a:xfrm rot="724134">
            <a:off x="6048989" y="3503088"/>
            <a:ext cx="2591218" cy="1236922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Tvoji komentari neka budu primjereni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Zaobljeni pravokutnik 9"/>
          <p:cNvSpPr/>
          <p:nvPr/>
        </p:nvSpPr>
        <p:spPr>
          <a:xfrm rot="329021">
            <a:off x="1065595" y="3819162"/>
            <a:ext cx="3715185" cy="123692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označi da ti se sviđa ono što je korisno tebi i drugima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Zaobljeni pravokutnik 10"/>
          <p:cNvSpPr/>
          <p:nvPr/>
        </p:nvSpPr>
        <p:spPr>
          <a:xfrm>
            <a:off x="3851920" y="4796284"/>
            <a:ext cx="5144367" cy="1621242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sudjeluj u raspravama na forumima u kojima možeš dati svoja pozitivna iskustva i primjere</a:t>
            </a:r>
          </a:p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koji će nekome biti od koristi.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33241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PRAVO NA ZABORAV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2060848"/>
            <a:ext cx="7992888" cy="4380818"/>
          </a:xfrm>
        </p:spPr>
        <p:txBody>
          <a:bodyPr>
            <a:normAutofit/>
          </a:bodyPr>
          <a:lstStyle/>
          <a:p>
            <a:r>
              <a:rPr lang="hr-HR" dirty="0"/>
              <a:t>Jedno od digitalnih prava koje imaš jest i </a:t>
            </a:r>
          </a:p>
          <a:p>
            <a:pPr marL="114300" indent="0">
              <a:buNone/>
            </a:pPr>
            <a:r>
              <a:rPr lang="hr-HR" b="1" dirty="0"/>
              <a:t>   Pravo na zaborav</a:t>
            </a:r>
            <a:r>
              <a:rPr lang="hr-HR" dirty="0"/>
              <a:t>. </a:t>
            </a:r>
          </a:p>
          <a:p>
            <a:r>
              <a:rPr lang="hr-HR" dirty="0"/>
              <a:t>To znači da možeš tražiti da se tvoje ime i prezime ili neka druga informacija o tebi trajno ukloni iz rezultata pretraživanja na internetskim tražilicama kao što je Google.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7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Digitalni trag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36363944"/>
      </p:ext>
    </p:extLst>
  </p:cSld>
  <p:clrMapOvr>
    <a:masterClrMapping/>
  </p:clrMapOvr>
  <p:transition spd="slow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09766" y="236358"/>
            <a:ext cx="8015347" cy="1320434"/>
          </a:xfrm>
        </p:spPr>
        <p:txBody>
          <a:bodyPr/>
          <a:lstStyle/>
          <a:p>
            <a:r>
              <a:rPr lang="hr-HR" dirty="0"/>
              <a:t>ZADATAK</a:t>
            </a:r>
            <a:br>
              <a:rPr lang="hr-HR" dirty="0"/>
            </a:br>
            <a:r>
              <a:rPr lang="hr-HR" sz="4000" dirty="0"/>
              <a:t>Dobar – loš digitalni trag 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7247" y="1898101"/>
            <a:ext cx="7989517" cy="936105"/>
          </a:xfrm>
        </p:spPr>
        <p:txBody>
          <a:bodyPr>
            <a:normAutofit/>
          </a:bodyPr>
          <a:lstStyle/>
          <a:p>
            <a:r>
              <a:rPr lang="pl-PL" dirty="0"/>
              <a:t>svaka skupina ima drukčiji zadatak: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8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Digitalni trag</a:t>
            </a:r>
            <a:endParaRPr lang="hr-HR" dirty="0"/>
          </a:p>
        </p:txBody>
      </p:sp>
      <p:sp>
        <p:nvSpPr>
          <p:cNvPr id="6" name="Rezervirano mjesto sadržaja 2"/>
          <p:cNvSpPr txBox="1">
            <a:spLocks/>
          </p:cNvSpPr>
          <p:nvPr/>
        </p:nvSpPr>
        <p:spPr>
          <a:xfrm>
            <a:off x="935596" y="3861048"/>
            <a:ext cx="8388932" cy="147039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6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4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pl-PL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skupina na poseban list papira treba:</a:t>
            </a:r>
          </a:p>
          <a:p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zapisati i nacrtati kako 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 treba izgledati</a:t>
            </a:r>
            <a:r>
              <a:rPr lang="hr-H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digitalni trag</a:t>
            </a:r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(može i primjer ili priča)</a:t>
            </a:r>
          </a:p>
          <a:p>
            <a:endParaRPr lang="hr-H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zervirano mjesto sadržaja 2"/>
          <p:cNvSpPr txBox="1">
            <a:spLocks/>
          </p:cNvSpPr>
          <p:nvPr/>
        </p:nvSpPr>
        <p:spPr>
          <a:xfrm>
            <a:off x="909766" y="2391742"/>
            <a:ext cx="8136220" cy="148326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6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4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pl-PL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skupina na poseban list papira treba:</a:t>
            </a:r>
          </a:p>
          <a:p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zapisati i nacrtati kako izgleda </a:t>
            </a:r>
            <a:r>
              <a:rPr lang="hr-H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dobar digitalni trag </a:t>
            </a:r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(može i primjer ili priča)</a:t>
            </a:r>
          </a:p>
        </p:txBody>
      </p:sp>
      <p:sp>
        <p:nvSpPr>
          <p:cNvPr id="8" name="Rezervirano mjesto sadržaja 2"/>
          <p:cNvSpPr txBox="1">
            <a:spLocks/>
          </p:cNvSpPr>
          <p:nvPr/>
        </p:nvSpPr>
        <p:spPr>
          <a:xfrm>
            <a:off x="811405" y="5229200"/>
            <a:ext cx="8241203" cy="1196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6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4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None/>
            </a:pPr>
            <a:r>
              <a:rPr lang="pl-PL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Sve prikupljene informacije oblikujte u </a:t>
            </a:r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zajednički plakat</a:t>
            </a:r>
            <a:r>
              <a:rPr lang="hr-H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Digitalni trag</a:t>
            </a:r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114300" indent="0" algn="ctr">
              <a:buNone/>
            </a:pPr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Plakate ćete prezentirati pred ostalim učenicima.</a:t>
            </a:r>
          </a:p>
        </p:txBody>
      </p:sp>
    </p:spTree>
    <p:extLst>
      <p:ext uri="{BB962C8B-B14F-4D97-AF65-F5344CB8AC3E}">
        <p14:creationId xmlns:p14="http://schemas.microsoft.com/office/powerpoint/2010/main" val="358758640"/>
      </p:ext>
    </p:extLst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ZADATAK </a:t>
            </a:r>
            <a:br>
              <a:rPr lang="hr-HR" dirty="0"/>
            </a:br>
            <a:r>
              <a:rPr lang="hr-HR" sz="4000" dirty="0"/>
              <a:t>Izrada članka „Digitalni trag“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55576" y="1700808"/>
            <a:ext cx="8388424" cy="4740858"/>
          </a:xfrm>
        </p:spPr>
        <p:txBody>
          <a:bodyPr>
            <a:normAutofit fontScale="92500"/>
          </a:bodyPr>
          <a:lstStyle/>
          <a:p>
            <a:pPr marL="628650" indent="-514350">
              <a:buFont typeface="+mj-lt"/>
              <a:buAutoNum type="arabicPeriod"/>
            </a:pPr>
            <a:r>
              <a:rPr lang="hr-HR" dirty="0"/>
              <a:t>Prijavi se na Office365 portal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/>
              <a:t>Otvori  OneNote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/>
              <a:t>U uvodnom dijelu objasni svojim riječima što znači digitalni trag.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/>
              <a:t>Navedi nekoliko savjeta za dobar digitalni trag, ali i primjere za negativni digitalni trag.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/>
              <a:t>Pronađi na internetu primjere iz stvarnog života o tome kako na pojedinca utječe negativan, </a:t>
            </a:r>
            <a:r>
              <a:rPr lang="hr-HR" dirty="0" smtClean="0"/>
              <a:t>a kako </a:t>
            </a:r>
            <a:r>
              <a:rPr lang="hr-HR" dirty="0"/>
              <a:t>dobar digitalni trag.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/>
              <a:t>Rad treba biti lijepo pravopisno i likovno oblikovan.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/>
              <a:t>Pohrani svoj rad.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/>
              <a:t>Neovisno o alatu u kojem je izrađen, rad treba biti objavljen na tvom e-</a:t>
            </a:r>
            <a:r>
              <a:rPr lang="hr-HR" dirty="0" err="1"/>
              <a:t>portfoliju</a:t>
            </a:r>
            <a:r>
              <a:rPr lang="hr-HR" dirty="0"/>
              <a:t>.</a:t>
            </a:r>
          </a:p>
          <a:p>
            <a:pPr marL="628650" indent="-514350">
              <a:buFont typeface="+mj-lt"/>
              <a:buAutoNum type="arabicPeriod"/>
            </a:pP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9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Digitalni trag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35530849"/>
      </p:ext>
    </p:extLst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SAŽETAK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628800"/>
            <a:ext cx="8388932" cy="4812866"/>
          </a:xfrm>
        </p:spPr>
        <p:txBody>
          <a:bodyPr>
            <a:normAutofit/>
          </a:bodyPr>
          <a:lstStyle/>
          <a:p>
            <a:r>
              <a:rPr lang="hr-HR" dirty="0"/>
              <a:t>Sve što objaviš, pogledaš, posjetiš na </a:t>
            </a:r>
            <a:r>
              <a:rPr lang="sv-SE" dirty="0"/>
              <a:t>internetu čini tvoj </a:t>
            </a:r>
            <a:r>
              <a:rPr lang="sv-SE" b="1" dirty="0"/>
              <a:t>digitalni trag</a:t>
            </a:r>
            <a:r>
              <a:rPr lang="sv-SE" dirty="0"/>
              <a:t>.</a:t>
            </a:r>
          </a:p>
          <a:p>
            <a:r>
              <a:rPr lang="pl-PL" b="1" dirty="0"/>
              <a:t>Što se jednom objavi na mreži zauvijek ostaje</a:t>
            </a:r>
          </a:p>
          <a:p>
            <a:r>
              <a:rPr lang="hr-HR" b="1" dirty="0"/>
              <a:t>na mreži!</a:t>
            </a:r>
          </a:p>
          <a:p>
            <a:r>
              <a:rPr lang="pl-PL" dirty="0"/>
              <a:t>Na internetu trebamo ostaviti dobre digitalne </a:t>
            </a:r>
            <a:r>
              <a:rPr lang="pt-BR" dirty="0"/>
              <a:t>tragove: </a:t>
            </a:r>
            <a:endParaRPr lang="hr-HR" dirty="0"/>
          </a:p>
          <a:p>
            <a:pPr lvl="1"/>
            <a:r>
              <a:rPr lang="pt-BR" dirty="0"/>
              <a:t>uspjehe s natjecanja, </a:t>
            </a:r>
            <a:endParaRPr lang="hr-HR" dirty="0"/>
          </a:p>
          <a:p>
            <a:pPr lvl="1"/>
            <a:r>
              <a:rPr lang="pt-BR" dirty="0"/>
              <a:t>diplome,</a:t>
            </a:r>
          </a:p>
          <a:p>
            <a:pPr lvl="1"/>
            <a:r>
              <a:rPr lang="hr-HR" dirty="0"/>
              <a:t>priznanja, </a:t>
            </a:r>
          </a:p>
          <a:p>
            <a:pPr lvl="1"/>
            <a:r>
              <a:rPr lang="hr-HR" dirty="0"/>
              <a:t>edukativne blogove, </a:t>
            </a:r>
          </a:p>
          <a:p>
            <a:pPr lvl="1"/>
            <a:r>
              <a:rPr lang="hr-HR" dirty="0"/>
              <a:t>slike s raznih natjecanja, </a:t>
            </a:r>
          </a:p>
          <a:p>
            <a:pPr lvl="1"/>
            <a:r>
              <a:rPr lang="hr-HR" dirty="0"/>
              <a:t>sudjelovanja u projektima.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10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Digitalni trag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69641240"/>
      </p:ext>
    </p:extLst>
  </p:cSld>
  <p:clrMapOvr>
    <a:masterClrMapping/>
  </p:clrMapOvr>
  <p:transition spd="slow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PONAVLJANJE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772816"/>
            <a:ext cx="7992888" cy="4668850"/>
          </a:xfrm>
        </p:spPr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hr-HR" dirty="0"/>
              <a:t>Objasni pojam </a:t>
            </a:r>
            <a:r>
              <a:rPr lang="hr-HR" b="1" dirty="0"/>
              <a:t>digitalni trag</a:t>
            </a:r>
            <a:r>
              <a:rPr lang="hr-HR" dirty="0"/>
              <a:t>.</a:t>
            </a:r>
          </a:p>
          <a:p>
            <a:pPr marL="628650" indent="-514350">
              <a:buFont typeface="+mj-lt"/>
              <a:buAutoNum type="arabicPeriod"/>
            </a:pPr>
            <a:r>
              <a:rPr lang="pl-PL" dirty="0"/>
              <a:t>Navedi nekoliko primjera kako možeš </a:t>
            </a:r>
            <a:r>
              <a:rPr lang="hr-HR" dirty="0"/>
              <a:t>ostaviti dobar digitalni trag.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/>
              <a:t>Navedi primjere koji pokazuju loš digitalni trag.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11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Digitalni trag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12180927"/>
      </p:ext>
    </p:extLst>
  </p:cSld>
  <p:clrMapOvr>
    <a:masterClrMapping/>
  </p:clrMapOvr>
  <p:transition spd="slow">
    <p:split orient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fa_osnove">
  <a:themeElements>
    <a:clrScheme name="Gomil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sjednost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Alfa_osnove</Template>
  <TotalTime>3166</TotalTime>
  <Words>536</Words>
  <Application>Microsoft Office PowerPoint</Application>
  <PresentationFormat>Prikaz na zaslonu (4:3)</PresentationFormat>
  <Paragraphs>86</Paragraphs>
  <Slides>11</Slides>
  <Notes>1</Notes>
  <HiddenSlides>1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6" baseType="lpstr">
      <vt:lpstr>Arial</vt:lpstr>
      <vt:lpstr>Calibri</vt:lpstr>
      <vt:lpstr>Fira Sans</vt:lpstr>
      <vt:lpstr>Tahoma</vt:lpstr>
      <vt:lpstr>Alfa_osnove</vt:lpstr>
      <vt:lpstr>1. E - svijet</vt:lpstr>
      <vt:lpstr>DIGITALNI OTISAK</vt:lpstr>
      <vt:lpstr>DIGITALNI OTISAK</vt:lpstr>
      <vt:lpstr>DIGITALNI OTISAK</vt:lpstr>
      <vt:lpstr>PowerPoint prezentacija</vt:lpstr>
      <vt:lpstr>SAVJETI ZA DOBAR  DIGITALNI TRAG</vt:lpstr>
      <vt:lpstr>PRAVO NA ZABORAV</vt:lpstr>
      <vt:lpstr>ZADATAK Dobar – loš digitalni trag </vt:lpstr>
      <vt:lpstr>ZADATAK  Izrada članka „Digitalni trag“</vt:lpstr>
      <vt:lpstr>SAŽETAK</vt:lpstr>
      <vt:lpstr>PONAVLJANJE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Bit</dc:title>
  <dc:creator>Daniela</dc:creator>
  <cp:lastModifiedBy>Daniela Orlović</cp:lastModifiedBy>
  <cp:revision>154</cp:revision>
  <dcterms:created xsi:type="dcterms:W3CDTF">2013-04-15T10:22:21Z</dcterms:created>
  <dcterms:modified xsi:type="dcterms:W3CDTF">2020-08-29T18:40:57Z</dcterms:modified>
</cp:coreProperties>
</file>