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7" r:id="rId1"/>
  </p:sldMasterIdLst>
  <p:notesMasterIdLst>
    <p:notesMasterId r:id="rId13"/>
  </p:notesMasterIdLst>
  <p:sldIdLst>
    <p:sldId id="257" r:id="rId2"/>
    <p:sldId id="277" r:id="rId3"/>
    <p:sldId id="258" r:id="rId4"/>
    <p:sldId id="269" r:id="rId5"/>
    <p:sldId id="270" r:id="rId6"/>
    <p:sldId id="271" r:id="rId7"/>
    <p:sldId id="273" r:id="rId8"/>
    <p:sldId id="272" r:id="rId9"/>
    <p:sldId id="276" r:id="rId10"/>
    <p:sldId id="274" r:id="rId11"/>
    <p:sldId id="275" r:id="rId12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>
      <p:cViewPr varScale="1">
        <p:scale>
          <a:sx n="80" d="100"/>
          <a:sy n="80" d="100"/>
        </p:scale>
        <p:origin x="-154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6DB0FC-FD3C-47B0-9EC9-50393F4AC3D3}" type="datetimeFigureOut">
              <a:rPr lang="hr-HR" smtClean="0"/>
              <a:pPr/>
              <a:t>25.9.2026.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A06476-C876-44F5-A08D-3BB404EB107D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120034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bg>
      <p:bgPr>
        <a:blipFill dpi="0" rotWithShape="1">
          <a:blip r:embed="rId2" cstate="print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0428" y="1412776"/>
            <a:ext cx="7344816" cy="2520000"/>
          </a:xfrm>
          <a:solidFill>
            <a:schemeClr val="accent1">
              <a:lumMod val="75000"/>
            </a:schemeClr>
          </a:solidFill>
        </p:spPr>
        <p:txBody>
          <a:bodyPr anchor="ctr"/>
          <a:lstStyle>
            <a:lvl1pPr>
              <a:defRPr sz="6600" b="1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hr-HR" dirty="0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043608" y="4522440"/>
            <a:ext cx="7344816" cy="1332000"/>
          </a:xfrm>
          <a:solidFill>
            <a:schemeClr val="accent1">
              <a:lumMod val="60000"/>
              <a:lumOff val="40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4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dirty="0"/>
              <a:t>Kliknite da biste uredili stil podnaslova matrice</a:t>
            </a:r>
            <a:endParaRPr lang="en-US" dirty="0"/>
          </a:p>
        </p:txBody>
      </p:sp>
      <p:grpSp>
        <p:nvGrpSpPr>
          <p:cNvPr id="6" name="Grupa 5"/>
          <p:cNvGrpSpPr/>
          <p:nvPr userDrawn="1"/>
        </p:nvGrpSpPr>
        <p:grpSpPr>
          <a:xfrm>
            <a:off x="0" y="6281543"/>
            <a:ext cx="794773" cy="576457"/>
            <a:chOff x="0" y="6281543"/>
            <a:chExt cx="794773" cy="576457"/>
          </a:xfrm>
        </p:grpSpPr>
        <p:sp>
          <p:nvSpPr>
            <p:cNvPr id="5" name="Pravokutnik 4"/>
            <p:cNvSpPr/>
            <p:nvPr userDrawn="1"/>
          </p:nvSpPr>
          <p:spPr>
            <a:xfrm>
              <a:off x="0" y="6281543"/>
              <a:ext cx="794773" cy="57645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r-HR"/>
            </a:p>
          </p:txBody>
        </p:sp>
        <p:pic>
          <p:nvPicPr>
            <p:cNvPr id="4" name="Slika 3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9324" y="6281543"/>
              <a:ext cx="725449" cy="507815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kutnik 9"/>
          <p:cNvSpPr/>
          <p:nvPr userDrawn="1"/>
        </p:nvSpPr>
        <p:spPr>
          <a:xfrm>
            <a:off x="935596" y="6489384"/>
            <a:ext cx="8208404" cy="396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9766" y="236358"/>
            <a:ext cx="8015347" cy="1080000"/>
          </a:xfrm>
        </p:spPr>
        <p:txBody>
          <a:bodyPr/>
          <a:lstStyle>
            <a:lvl1pPr>
              <a:defRPr sz="4400"/>
            </a:lvl1pPr>
          </a:lstStyle>
          <a:p>
            <a:r>
              <a:rPr lang="hr-HR" dirty="0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5596" y="1484783"/>
            <a:ext cx="7992888" cy="495688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</a:lstStyle>
          <a:p>
            <a:pPr lvl="0"/>
            <a:r>
              <a:rPr lang="hr-HR" dirty="0"/>
              <a:t>Kliknite da biste uredili stilove teksta matrice</a:t>
            </a:r>
          </a:p>
          <a:p>
            <a:pPr lvl="1"/>
            <a:r>
              <a:rPr lang="hr-HR" dirty="0"/>
              <a:t>Druga razina</a:t>
            </a:r>
          </a:p>
          <a:p>
            <a:pPr lvl="2"/>
            <a:r>
              <a:rPr lang="hr-HR" dirty="0"/>
              <a:t>Treća razina</a:t>
            </a:r>
          </a:p>
          <a:p>
            <a:pPr lvl="3"/>
            <a:r>
              <a:rPr lang="hr-HR" dirty="0"/>
              <a:t>Četvrta razina</a:t>
            </a:r>
          </a:p>
          <a:p>
            <a:pPr lvl="4"/>
            <a:r>
              <a:rPr lang="hr-HR" dirty="0"/>
              <a:t>Peta razina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74907" y="6516710"/>
            <a:ext cx="350207" cy="341290"/>
          </a:xfrm>
          <a:ln>
            <a:noFill/>
          </a:ln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E5F53288-D357-4E6F-8666-F04D8D3A031A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5595" y="6489384"/>
            <a:ext cx="7639311" cy="395959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pl-PL" smtClean="0"/>
              <a:t>Organizacija datoteka i mapa na mreži</a:t>
            </a:r>
            <a:endParaRPr lang="hr-HR" dirty="0"/>
          </a:p>
        </p:txBody>
      </p:sp>
      <p:sp>
        <p:nvSpPr>
          <p:cNvPr id="9" name="Pravokutnik 8"/>
          <p:cNvSpPr/>
          <p:nvPr userDrawn="1"/>
        </p:nvSpPr>
        <p:spPr>
          <a:xfrm>
            <a:off x="0" y="0"/>
            <a:ext cx="9144000" cy="1886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4" name="Slika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713" r="66317"/>
          <a:stretch/>
        </p:blipFill>
        <p:spPr>
          <a:xfrm>
            <a:off x="0" y="0"/>
            <a:ext cx="864096" cy="6858000"/>
          </a:xfrm>
          <a:prstGeom prst="rect">
            <a:avLst/>
          </a:prstGeom>
        </p:spPr>
      </p:pic>
      <p:pic>
        <p:nvPicPr>
          <p:cNvPr id="11" name="Slika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324" y="6281543"/>
            <a:ext cx="725449" cy="507815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/>
          <p:cNvSpPr/>
          <p:nvPr userDrawn="1"/>
        </p:nvSpPr>
        <p:spPr>
          <a:xfrm>
            <a:off x="864096" y="6381328"/>
            <a:ext cx="8279904" cy="4961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05" y="5013176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05" y="2348880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pl-PL"/>
              <a:t>Organizacija datoteka i mapa na mreži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Pravokutnik 7"/>
          <p:cNvSpPr/>
          <p:nvPr userDrawn="1"/>
        </p:nvSpPr>
        <p:spPr>
          <a:xfrm>
            <a:off x="0" y="0"/>
            <a:ext cx="9144000" cy="18864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9" name="Slika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713" r="66317"/>
          <a:stretch/>
        </p:blipFill>
        <p:spPr>
          <a:xfrm>
            <a:off x="0" y="-1"/>
            <a:ext cx="864096" cy="6877479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105" y="277022"/>
            <a:ext cx="7989518" cy="790840"/>
          </a:xfrm>
        </p:spPr>
        <p:txBody>
          <a:bodyPr/>
          <a:lstStyle/>
          <a:p>
            <a:r>
              <a:rPr lang="hr-HR" dirty="0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6201" y="1552464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2023" y="1552464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3"/>
          </p:nvPr>
        </p:nvSpPr>
        <p:spPr>
          <a:xfrm>
            <a:off x="5868144" y="6525342"/>
            <a:ext cx="2438399" cy="332657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accent4">
                    <a:lumMod val="7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defRPr>
            </a:lvl1pPr>
          </a:lstStyle>
          <a:p>
            <a:endParaRPr lang="hr-HR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5596" y="6525343"/>
            <a:ext cx="4144373" cy="332657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accent4">
                    <a:lumMod val="75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defRPr>
            </a:lvl1pPr>
          </a:lstStyle>
          <a:p>
            <a:r>
              <a:rPr lang="pl-PL"/>
              <a:t>Organizacija datoteka i mapa na mreži</a:t>
            </a:r>
            <a:endParaRPr lang="hr-HR" dirty="0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489" y="192206"/>
            <a:ext cx="7989518" cy="790840"/>
          </a:xfrm>
        </p:spPr>
        <p:txBody>
          <a:bodyPr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05" y="1525560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0105" y="2165322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82407" y="1505744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82407" y="219583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avokutnik 7"/>
          <p:cNvSpPr/>
          <p:nvPr userDrawn="1"/>
        </p:nvSpPr>
        <p:spPr>
          <a:xfrm>
            <a:off x="935596" y="6489384"/>
            <a:ext cx="8208404" cy="396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734001" y="6519624"/>
            <a:ext cx="2438399" cy="36576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endParaRPr lang="hr-H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80105" y="6489384"/>
            <a:ext cx="4853896" cy="396000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pl-PL" smtClean="0"/>
              <a:t>Organizacija datoteka i mapa na mreži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E5F53288-D357-4E6F-8666-F04D8D3A031A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6" name="Pravokutnik 5"/>
          <p:cNvSpPr/>
          <p:nvPr userDrawn="1"/>
        </p:nvSpPr>
        <p:spPr>
          <a:xfrm>
            <a:off x="0" y="0"/>
            <a:ext cx="9144000" cy="1886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7" name="Slika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713" r="66317"/>
          <a:stretch/>
        </p:blipFill>
        <p:spPr>
          <a:xfrm>
            <a:off x="0" y="-1"/>
            <a:ext cx="864096" cy="6877479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pl-PL"/>
              <a:t>Organizacija datoteka i mapa na mreži</a:t>
            </a: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61817" y="188640"/>
            <a:ext cx="7772400" cy="494284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057" y="5501374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77057" y="163372"/>
            <a:ext cx="8156448" cy="52257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Pritisnite ikonu za dodavanje slike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057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pl-PL"/>
              <a:t>Organizacija datoteka i mapa na mreži</a:t>
            </a:r>
            <a:endParaRPr lang="hr-HR"/>
          </a:p>
        </p:txBody>
      </p:sp>
    </p:spTree>
  </p:cSld>
  <p:clrMapOvr>
    <a:masterClrMapping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pl-PL"/>
              <a:t>Organizacija datoteka i mapa na mreži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‹#›</a:t>
            </a:fld>
            <a:endParaRPr lang="hr-HR"/>
          </a:p>
        </p:txBody>
      </p:sp>
      <p:pic>
        <p:nvPicPr>
          <p:cNvPr id="7" name="Slika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370037" y="19970"/>
            <a:ext cx="773963" cy="1009592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48021"/>
            <a:ext cx="792088" cy="1008727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63312" y="6474578"/>
            <a:ext cx="2438399" cy="365760"/>
          </a:xfrm>
          <a:prstGeom prst="rect">
            <a:avLst/>
          </a:prstGeom>
        </p:spPr>
        <p:txBody>
          <a:bodyPr/>
          <a:lstStyle/>
          <a:p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80105" y="6474578"/>
            <a:ext cx="2367281" cy="365760"/>
          </a:xfrm>
          <a:prstGeom prst="rect">
            <a:avLst/>
          </a:prstGeom>
        </p:spPr>
        <p:txBody>
          <a:bodyPr/>
          <a:lstStyle/>
          <a:p>
            <a:r>
              <a:rPr lang="pl-PL"/>
              <a:t>Organizacija datoteka i mapa na mreži</a:t>
            </a: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  <p:transition spd="slow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935596" y="1484784"/>
            <a:ext cx="7992888" cy="48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dirty="0"/>
              <a:t>Uredite stilove teksta matrice</a:t>
            </a:r>
          </a:p>
          <a:p>
            <a:pPr lvl="1"/>
            <a:r>
              <a:rPr lang="hr-HR" dirty="0"/>
              <a:t>Druga razina</a:t>
            </a:r>
          </a:p>
          <a:p>
            <a:pPr lvl="2"/>
            <a:r>
              <a:rPr lang="hr-HR" dirty="0"/>
              <a:t>Treća razina</a:t>
            </a:r>
          </a:p>
          <a:p>
            <a:pPr lvl="3"/>
            <a:r>
              <a:rPr lang="hr-HR" dirty="0"/>
              <a:t>Četvrta razina</a:t>
            </a:r>
          </a:p>
          <a:p>
            <a:pPr lvl="4"/>
            <a:r>
              <a:rPr lang="hr-HR" dirty="0"/>
              <a:t>Peta razina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8574907" y="6525343"/>
            <a:ext cx="350207" cy="28618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E5F53288-D357-4E6F-8666-F04D8D3A031A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935596" y="269337"/>
            <a:ext cx="7989518" cy="790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r-HR" dirty="0"/>
              <a:t>Uredite stil naslova matrice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5868144" y="6525342"/>
            <a:ext cx="2438399" cy="332657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r-HR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5596" y="6525343"/>
            <a:ext cx="4144373" cy="332657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pl-PL" smtClean="0"/>
              <a:t>Organizacija datoteka i mapa na mreži</a:t>
            </a:r>
            <a:endParaRPr lang="hr-H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4" r:id="rId6"/>
    <p:sldLayoutId id="2147483765" r:id="rId7"/>
    <p:sldLayoutId id="2147483766" r:id="rId8"/>
    <p:sldLayoutId id="2147483767" r:id="rId9"/>
    <p:sldLayoutId id="2147483768" r:id="rId10"/>
  </p:sldLayoutIdLst>
  <p:transition spd="slow">
    <p:split orient="vert"/>
  </p:transition>
  <p:hf hdr="0" dt="0"/>
  <p:txStyles>
    <p:titleStyle>
      <a:lvl1pPr algn="ctr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1"/>
          </a:solidFill>
          <a:effectLst/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ysClr val="windowText" lastClr="00000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200" kern="1200">
          <a:solidFill>
            <a:sysClr val="windowText" lastClr="00000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ysClr val="windowText" lastClr="00000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ysClr val="windowText" lastClr="00000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ysClr val="windowText" lastClr="00000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jesak.info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r>
              <a:rPr lang="hr-HR" dirty="0"/>
              <a:t>1. E - svijet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043608" y="4283204"/>
            <a:ext cx="7344816" cy="1378044"/>
          </a:xfrm>
        </p:spPr>
        <p:txBody>
          <a:bodyPr anchor="ctr"/>
          <a:lstStyle/>
          <a:p>
            <a:r>
              <a:rPr lang="hr-HR" sz="3400" dirty="0"/>
              <a:t>1.2 </a:t>
            </a:r>
            <a:r>
              <a:rPr lang="hr-HR" sz="3400" dirty="0">
                <a:solidFill>
                  <a:srgbClr val="FF0000"/>
                </a:solidFill>
              </a:rPr>
              <a:t>Organizacija datoteka i mapa na mreži</a:t>
            </a:r>
          </a:p>
        </p:txBody>
      </p:sp>
    </p:spTree>
    <p:extLst>
      <p:ext uri="{BB962C8B-B14F-4D97-AF65-F5344CB8AC3E}">
        <p14:creationId xmlns:p14="http://schemas.microsoft.com/office/powerpoint/2010/main" xmlns="" val="3158810633"/>
      </p:ext>
    </p:extLst>
  </p:cSld>
  <p:clrMapOvr>
    <a:masterClrMapping/>
  </p:clrMapOvr>
  <p:transition spd="slow"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BA" dirty="0" smtClean="0"/>
              <a:t>Internet je najveća računalna mreža koja korisnicima nudi različite servise:</a:t>
            </a:r>
          </a:p>
          <a:p>
            <a:r>
              <a:rPr lang="hr-BA" dirty="0" smtClean="0"/>
              <a:t>E-mail (</a:t>
            </a:r>
            <a:r>
              <a:rPr lang="hr-BA" dirty="0" err="1" smtClean="0"/>
              <a:t>gmail</a:t>
            </a:r>
            <a:r>
              <a:rPr lang="hr-BA" dirty="0" smtClean="0"/>
              <a:t>)</a:t>
            </a:r>
          </a:p>
          <a:p>
            <a:r>
              <a:rPr lang="hr-BA" dirty="0" smtClean="0"/>
              <a:t>Mrežne stranice (</a:t>
            </a:r>
            <a:r>
              <a:rPr lang="hr-BA" dirty="0" smtClean="0">
                <a:hlinkClick r:id="rId2"/>
              </a:rPr>
              <a:t>www.bljesak.info</a:t>
            </a:r>
            <a:r>
              <a:rPr lang="hr-BA" dirty="0" smtClean="0"/>
              <a:t>)</a:t>
            </a:r>
          </a:p>
          <a:p>
            <a:r>
              <a:rPr lang="hr-BA" dirty="0" smtClean="0"/>
              <a:t>Pretraživači (</a:t>
            </a:r>
            <a:r>
              <a:rPr lang="hr-BA" dirty="0" err="1" smtClean="0"/>
              <a:t>google</a:t>
            </a:r>
            <a:r>
              <a:rPr lang="hr-BA" dirty="0" smtClean="0"/>
              <a:t>)</a:t>
            </a:r>
          </a:p>
          <a:p>
            <a:r>
              <a:rPr lang="hr-BA" dirty="0" smtClean="0"/>
              <a:t>Društvene mreže ( </a:t>
            </a:r>
            <a:r>
              <a:rPr lang="hr-BA" dirty="0" err="1" smtClean="0"/>
              <a:t>facebook</a:t>
            </a:r>
            <a:r>
              <a:rPr lang="hr-BA" dirty="0" smtClean="0"/>
              <a:t>)</a:t>
            </a:r>
          </a:p>
          <a:p>
            <a:r>
              <a:rPr lang="hr-BA" dirty="0" smtClean="0"/>
              <a:t>Video i glazbeni </a:t>
            </a:r>
            <a:r>
              <a:rPr lang="hr-BA" dirty="0" err="1" smtClean="0"/>
              <a:t>streaming</a:t>
            </a:r>
            <a:r>
              <a:rPr lang="hr-BA" dirty="0" smtClean="0"/>
              <a:t> ( </a:t>
            </a:r>
            <a:r>
              <a:rPr lang="hr-BA" dirty="0" err="1" smtClean="0"/>
              <a:t>youtube</a:t>
            </a:r>
            <a:r>
              <a:rPr lang="hr-BA" dirty="0" smtClean="0"/>
              <a:t>)</a:t>
            </a:r>
          </a:p>
          <a:p>
            <a:r>
              <a:rPr lang="hr-BA" dirty="0" err="1" smtClean="0"/>
              <a:t>Online</a:t>
            </a:r>
            <a:r>
              <a:rPr lang="hr-BA" dirty="0" smtClean="0"/>
              <a:t> kupnja (temu)</a:t>
            </a:r>
          </a:p>
          <a:p>
            <a:r>
              <a:rPr lang="hr-BA" dirty="0" smtClean="0"/>
              <a:t>Pohrana u oblaku (</a:t>
            </a:r>
            <a:r>
              <a:rPr lang="hr-BA" dirty="0" err="1" smtClean="0"/>
              <a:t>google</a:t>
            </a:r>
            <a:r>
              <a:rPr lang="hr-BA" dirty="0" smtClean="0"/>
              <a:t> </a:t>
            </a:r>
            <a:r>
              <a:rPr lang="hr-BA" dirty="0" err="1" smtClean="0"/>
              <a:t>drive</a:t>
            </a:r>
            <a:r>
              <a:rPr lang="hr-BA" dirty="0" smtClean="0"/>
              <a:t>)</a:t>
            </a:r>
          </a:p>
          <a:p>
            <a:r>
              <a:rPr lang="hr-BA" dirty="0" smtClean="0"/>
              <a:t>Video i glasovni pozivi </a:t>
            </a:r>
          </a:p>
          <a:p>
            <a:r>
              <a:rPr lang="hr-BA" dirty="0" err="1" smtClean="0"/>
              <a:t>Online</a:t>
            </a:r>
            <a:r>
              <a:rPr lang="hr-BA" smtClean="0"/>
              <a:t> igre</a:t>
            </a: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2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pl-PL" smtClean="0"/>
              <a:t>Organizacija datoteka i mapa na mreži</a:t>
            </a:r>
            <a:endParaRPr lang="hr-HR" dirty="0"/>
          </a:p>
        </p:txBody>
      </p:sp>
    </p:spTree>
  </p:cSld>
  <p:clrMapOvr>
    <a:masterClrMapping/>
  </p:clrMapOvr>
  <p:transition spd="slow"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09766" y="236357"/>
            <a:ext cx="8015347" cy="1428307"/>
          </a:xfrm>
        </p:spPr>
        <p:txBody>
          <a:bodyPr/>
          <a:lstStyle/>
          <a:p>
            <a:r>
              <a:rPr lang="hr-HR" dirty="0"/>
              <a:t>ORGANIZACIJA MAPA I DATOTEKA NA MREŽI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803907" y="2305218"/>
            <a:ext cx="8121206" cy="799607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hr-HR" dirty="0"/>
              <a:t>Novu mapu u OneDriveu dodajemo naredbom </a:t>
            </a:r>
            <a:r>
              <a:rPr lang="hr-HR" dirty="0" smtClean="0"/>
              <a:t/>
            </a:r>
            <a:br>
              <a:rPr lang="hr-HR" dirty="0" smtClean="0"/>
            </a:br>
            <a:r>
              <a:rPr lang="hr-HR" b="1" dirty="0" smtClean="0"/>
              <a:t>New </a:t>
            </a:r>
            <a:r>
              <a:rPr lang="hr-HR" b="1" dirty="0"/>
              <a:t>– Folder.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3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pl-PL"/>
              <a:t>Organizacija datoteka i mapa na mreži</a:t>
            </a:r>
            <a:endParaRPr lang="hr-HR" dirty="0"/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2160" y="3928877"/>
            <a:ext cx="2912953" cy="2295344"/>
          </a:xfrm>
          <a:prstGeom prst="rect">
            <a:avLst/>
          </a:prstGeom>
        </p:spPr>
      </p:pic>
      <p:sp>
        <p:nvSpPr>
          <p:cNvPr id="7" name="Rezervirano mjesto sadržaja 2"/>
          <p:cNvSpPr txBox="1">
            <a:spLocks/>
          </p:cNvSpPr>
          <p:nvPr/>
        </p:nvSpPr>
        <p:spPr>
          <a:xfrm>
            <a:off x="935596" y="3212976"/>
            <a:ext cx="6974602" cy="43643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ysClr val="windowText" lastClr="000000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200" kern="1200">
                <a:solidFill>
                  <a:sysClr val="windowText" lastClr="000000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ysClr val="windowText" lastClr="000000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ysClr val="windowText" lastClr="000000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ysClr val="windowText" lastClr="000000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Font typeface="Arial" pitchFamily="34" charset="0"/>
              <a:buNone/>
            </a:pPr>
            <a:r>
              <a:rPr lang="hr-H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Mape i datoteke možemo sortirati prema:</a:t>
            </a:r>
          </a:p>
          <a:p>
            <a:pPr algn="just"/>
            <a:r>
              <a:rPr lang="hr-H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imenu, </a:t>
            </a:r>
          </a:p>
          <a:p>
            <a:pPr algn="just"/>
            <a:r>
              <a:rPr lang="hr-H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vrsti, </a:t>
            </a:r>
          </a:p>
          <a:p>
            <a:pPr algn="just"/>
            <a:r>
              <a:rPr lang="hr-H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veličini mape i datoteke </a:t>
            </a:r>
          </a:p>
          <a:p>
            <a:pPr algn="just"/>
            <a:r>
              <a:rPr lang="hr-H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ili zadnjoj promjeni te </a:t>
            </a:r>
          </a:p>
          <a:p>
            <a:pPr algn="just"/>
            <a:r>
              <a:rPr lang="hr-H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izabrati dva različita prikaza..</a:t>
            </a:r>
          </a:p>
        </p:txBody>
      </p:sp>
    </p:spTree>
    <p:extLst>
      <p:ext uri="{BB962C8B-B14F-4D97-AF65-F5344CB8AC3E}">
        <p14:creationId xmlns:p14="http://schemas.microsoft.com/office/powerpoint/2010/main" xmlns="" val="3681368906"/>
      </p:ext>
    </p:extLst>
  </p:cSld>
  <p:clrMapOvr>
    <a:masterClrMapping/>
  </p:clrMapOvr>
  <p:transition spd="slow">
    <p:split orient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19460" y="154856"/>
            <a:ext cx="8234234" cy="1200707"/>
          </a:xfrm>
        </p:spPr>
        <p:txBody>
          <a:bodyPr/>
          <a:lstStyle/>
          <a:p>
            <a:r>
              <a:rPr lang="hr-HR" sz="3200" dirty="0"/>
              <a:t>KAKO STVORITI NOVE MAPE I ORGANIZIRATI DATOTEKE I MAPE U ONEDRIVEU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4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pl-PL"/>
              <a:t>Organizacija datoteka i mapa na mreži</a:t>
            </a:r>
            <a:endParaRPr lang="hr-HR" dirty="0"/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72974" y="2055366"/>
            <a:ext cx="5271234" cy="3922539"/>
          </a:xfrm>
          <a:prstGeom prst="rect">
            <a:avLst/>
          </a:prstGeom>
        </p:spPr>
      </p:pic>
      <p:sp>
        <p:nvSpPr>
          <p:cNvPr id="8" name="Zaobljeni pravokutnik 7"/>
          <p:cNvSpPr/>
          <p:nvPr/>
        </p:nvSpPr>
        <p:spPr>
          <a:xfrm>
            <a:off x="5082777" y="1638061"/>
            <a:ext cx="3829969" cy="76402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n-NO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Novu mapu dodaješ naredbom</a:t>
            </a:r>
          </a:p>
          <a:p>
            <a:pPr algn="ctr"/>
            <a:r>
              <a:rPr lang="hr-HR" sz="2000" b="1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Novo</a:t>
            </a:r>
            <a:r>
              <a:rPr lang="nn-NO" sz="2000" b="1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</a:t>
            </a:r>
            <a:r>
              <a:rPr lang="hr-HR" sz="2000" b="1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Mapa</a:t>
            </a:r>
            <a:r>
              <a:rPr lang="pl-PL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hr-HR" sz="20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9" name="Ravni poveznik sa strelicom 8"/>
          <p:cNvCxnSpPr>
            <a:stCxn id="8" idx="1"/>
          </p:cNvCxnSpPr>
          <p:nvPr/>
        </p:nvCxnSpPr>
        <p:spPr>
          <a:xfrm flipH="1">
            <a:off x="4139952" y="2020073"/>
            <a:ext cx="942825" cy="89349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Elipsa 9"/>
          <p:cNvSpPr/>
          <p:nvPr/>
        </p:nvSpPr>
        <p:spPr>
          <a:xfrm>
            <a:off x="4598941" y="1338597"/>
            <a:ext cx="612000" cy="61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</a:t>
            </a:r>
          </a:p>
        </p:txBody>
      </p:sp>
      <p:sp>
        <p:nvSpPr>
          <p:cNvPr id="14" name="Zaobljeni pravokutnik 13"/>
          <p:cNvSpPr/>
          <p:nvPr/>
        </p:nvSpPr>
        <p:spPr>
          <a:xfrm>
            <a:off x="5318533" y="5172555"/>
            <a:ext cx="3640535" cy="101840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n-NO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Otvara se prozor u koji</a:t>
            </a:r>
          </a:p>
          <a:p>
            <a:pPr algn="ctr"/>
            <a:r>
              <a:rPr lang="nn-NO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upisuješ naziv mape.</a:t>
            </a:r>
          </a:p>
          <a:p>
            <a:pPr algn="ctr"/>
            <a:r>
              <a:rPr lang="nn-NO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Potvrđuješ naredbom </a:t>
            </a:r>
            <a:r>
              <a:rPr lang="hr-HR" sz="2000" b="1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Stvori</a:t>
            </a:r>
            <a:r>
              <a:rPr lang="nn-NO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hr-HR" sz="20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9" name="Slika 1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17438" y="2848806"/>
            <a:ext cx="3942493" cy="21248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5" name="Elipsa 14"/>
          <p:cNvSpPr/>
          <p:nvPr/>
        </p:nvSpPr>
        <p:spPr>
          <a:xfrm>
            <a:off x="5000035" y="4930069"/>
            <a:ext cx="612000" cy="61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</a:t>
            </a:r>
          </a:p>
        </p:txBody>
      </p:sp>
      <p:cxnSp>
        <p:nvCxnSpPr>
          <p:cNvPr id="16" name="Ravni poveznik sa strelicom 15"/>
          <p:cNvCxnSpPr>
            <a:stCxn id="14" idx="0"/>
          </p:cNvCxnSpPr>
          <p:nvPr/>
        </p:nvCxnSpPr>
        <p:spPr>
          <a:xfrm flipV="1">
            <a:off x="7138801" y="4514396"/>
            <a:ext cx="487410" cy="65815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3348324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5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pl-PL"/>
              <a:t>Organizacija datoteka i mapa na mreži</a:t>
            </a:r>
            <a:endParaRPr lang="hr-HR" dirty="0"/>
          </a:p>
        </p:txBody>
      </p:sp>
      <p:pic>
        <p:nvPicPr>
          <p:cNvPr id="7" name="Slika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383" r="3537" b="11655"/>
          <a:stretch/>
        </p:blipFill>
        <p:spPr>
          <a:xfrm>
            <a:off x="1619672" y="199960"/>
            <a:ext cx="6480720" cy="1608959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194"/>
          <a:stretch/>
        </p:blipFill>
        <p:spPr>
          <a:xfrm>
            <a:off x="1638449" y="2699239"/>
            <a:ext cx="6517739" cy="3344402"/>
          </a:xfrm>
          <a:prstGeom prst="rect">
            <a:avLst/>
          </a:prstGeom>
        </p:spPr>
      </p:pic>
      <p:sp>
        <p:nvSpPr>
          <p:cNvPr id="10" name="Zaobljeni pravokutnik 9"/>
          <p:cNvSpPr/>
          <p:nvPr/>
        </p:nvSpPr>
        <p:spPr>
          <a:xfrm>
            <a:off x="5422050" y="1808919"/>
            <a:ext cx="1957761" cy="76402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Kreirana nova mapa slike</a:t>
            </a:r>
            <a:endParaRPr lang="hr-HR" sz="20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1" name="Ravni poveznik sa strelicom 10"/>
          <p:cNvCxnSpPr>
            <a:stCxn id="10" idx="0"/>
          </p:cNvCxnSpPr>
          <p:nvPr/>
        </p:nvCxnSpPr>
        <p:spPr>
          <a:xfrm flipV="1">
            <a:off x="6400931" y="889234"/>
            <a:ext cx="677303" cy="91968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Zaobljeni pravokutnik 17"/>
          <p:cNvSpPr/>
          <p:nvPr/>
        </p:nvSpPr>
        <p:spPr>
          <a:xfrm>
            <a:off x="3565434" y="4671656"/>
            <a:ext cx="5184576" cy="151680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Datoteke možeš </a:t>
            </a:r>
            <a:r>
              <a:rPr lang="pl-PL" sz="2000" b="1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seliti</a:t>
            </a:r>
            <a:r>
              <a:rPr lang="pl-PL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 </a:t>
            </a:r>
            <a:r>
              <a:rPr lang="pl-PL" sz="2000" b="1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premještati</a:t>
            </a:r>
            <a:r>
              <a:rPr lang="pl-PL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 mape metodom povuci – ispusti. U ovom primjer sliku CC-BY-SA.png uhvati lijevom tipkom miša i ispusti u mapu slike.</a:t>
            </a:r>
            <a:endParaRPr lang="hr-HR" sz="20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9" name="Ravni poveznik sa strelicom 18"/>
          <p:cNvCxnSpPr/>
          <p:nvPr/>
        </p:nvCxnSpPr>
        <p:spPr>
          <a:xfrm flipV="1">
            <a:off x="3347864" y="3746827"/>
            <a:ext cx="3907209" cy="105032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31391257"/>
      </p:ext>
    </p:extLst>
  </p:cSld>
  <p:clrMapOvr>
    <a:masterClrMapping/>
  </p:clrMapOvr>
  <p:transition spd="slow"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pl-PL"/>
              <a:t>Organizacija datoteka i mapa na mreži</a:t>
            </a: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6</a:t>
            </a:fld>
            <a:endParaRPr lang="hr-HR" dirty="0"/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1268760"/>
            <a:ext cx="3247108" cy="5078546"/>
          </a:xfrm>
          <a:prstGeom prst="rect">
            <a:avLst/>
          </a:prstGeom>
        </p:spPr>
      </p:pic>
      <p:sp>
        <p:nvSpPr>
          <p:cNvPr id="7" name="Zaobljeni pravokutnik 6"/>
          <p:cNvSpPr/>
          <p:nvPr/>
        </p:nvSpPr>
        <p:spPr>
          <a:xfrm>
            <a:off x="4572000" y="4484379"/>
            <a:ext cx="2726374" cy="13276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Sortiranje prema:</a:t>
            </a:r>
          </a:p>
          <a:p>
            <a:pPr algn="ctr"/>
            <a:r>
              <a:rPr lang="pl-PL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vrsti, imenu, zadnjoj</a:t>
            </a:r>
          </a:p>
          <a:p>
            <a:pPr algn="ctr"/>
            <a:r>
              <a:rPr lang="pl-PL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promjeni, veličini</a:t>
            </a:r>
            <a:endParaRPr lang="hr-HR" sz="20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Zaobljeni pravokutnik 7"/>
          <p:cNvSpPr/>
          <p:nvPr/>
        </p:nvSpPr>
        <p:spPr>
          <a:xfrm>
            <a:off x="4788025" y="1308484"/>
            <a:ext cx="4355975" cy="144016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Ako želiš promijeniti izgled mapa i datoteka u OneDriveu, naredba</a:t>
            </a:r>
          </a:p>
          <a:p>
            <a:pPr algn="ctr"/>
            <a:r>
              <a:rPr lang="pl-PL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 sortiranje i izgled nalazi se na desnoj strani prozora.</a:t>
            </a:r>
            <a:endParaRPr lang="hr-HR" sz="20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9" name="Ravni poveznik sa strelicom 8"/>
          <p:cNvCxnSpPr>
            <a:stCxn id="7" idx="1"/>
          </p:cNvCxnSpPr>
          <p:nvPr/>
        </p:nvCxnSpPr>
        <p:spPr>
          <a:xfrm flipH="1" flipV="1">
            <a:off x="3203848" y="4149080"/>
            <a:ext cx="1368152" cy="99914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77008054"/>
      </p:ext>
    </p:extLst>
  </p:cSld>
  <p:clrMapOvr>
    <a:masterClrMapping/>
  </p:clrMapOvr>
  <p:transition spd="slow"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podnožj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Organizacija datoteka i mapa na mreži</a:t>
            </a:r>
            <a:endParaRPr lang="hr-HR" dirty="0"/>
          </a:p>
        </p:txBody>
      </p:sp>
      <p:sp>
        <p:nvSpPr>
          <p:cNvPr id="3" name="Rezervirano mjesto broja slajd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7</a:t>
            </a:fld>
            <a:endParaRPr lang="hr-HR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2484" y="3730531"/>
            <a:ext cx="5472608" cy="26733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Slika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9332"/>
          <a:stretch/>
        </p:blipFill>
        <p:spPr>
          <a:xfrm>
            <a:off x="952484" y="389599"/>
            <a:ext cx="6427828" cy="32554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Zaobljeni pravokutnik 5"/>
          <p:cNvSpPr/>
          <p:nvPr/>
        </p:nvSpPr>
        <p:spPr>
          <a:xfrm>
            <a:off x="6078047" y="692697"/>
            <a:ext cx="2310377" cy="102913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solidFill>
                  <a:sysClr val="windowText" lastClr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Dvije mogućnosti izgleda datoteka</a:t>
            </a:r>
            <a:endParaRPr lang="hr-HR" sz="2000" dirty="0">
              <a:solidFill>
                <a:sysClr val="windowText" lastClr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Slika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363"/>
          <a:stretch/>
        </p:blipFill>
        <p:spPr>
          <a:xfrm>
            <a:off x="5796135" y="2005336"/>
            <a:ext cx="2984737" cy="2501298"/>
          </a:xfrm>
          <a:prstGeom prst="rect">
            <a:avLst/>
          </a:prstGeom>
        </p:spPr>
      </p:pic>
      <p:cxnSp>
        <p:nvCxnSpPr>
          <p:cNvPr id="8" name="Ravni poveznik sa strelicom 7"/>
          <p:cNvCxnSpPr/>
          <p:nvPr/>
        </p:nvCxnSpPr>
        <p:spPr>
          <a:xfrm flipH="1" flipV="1">
            <a:off x="3635896" y="2564904"/>
            <a:ext cx="2422826" cy="43957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Ravni poveznik sa strelicom 9"/>
          <p:cNvCxnSpPr/>
          <p:nvPr/>
        </p:nvCxnSpPr>
        <p:spPr>
          <a:xfrm flipH="1">
            <a:off x="4427984" y="4075829"/>
            <a:ext cx="1963586" cy="71431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9587827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slov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ZADACI</a:t>
            </a:r>
          </a:p>
        </p:txBody>
      </p:sp>
      <p:sp>
        <p:nvSpPr>
          <p:cNvPr id="7" name="Rezervirano mjesto sadržaja 6"/>
          <p:cNvSpPr>
            <a:spLocks noGrp="1"/>
          </p:cNvSpPr>
          <p:nvPr>
            <p:ph idx="1"/>
          </p:nvPr>
        </p:nvSpPr>
        <p:spPr>
          <a:xfrm>
            <a:off x="935596" y="1772816"/>
            <a:ext cx="8388932" cy="4668850"/>
          </a:xfrm>
        </p:spPr>
        <p:txBody>
          <a:bodyPr>
            <a:normAutofit/>
          </a:bodyPr>
          <a:lstStyle/>
          <a:p>
            <a:r>
              <a:rPr lang="hr-HR" dirty="0"/>
              <a:t>U OneDriveu kreiraj dvije mape:</a:t>
            </a:r>
          </a:p>
          <a:p>
            <a:pPr lvl="1"/>
            <a:r>
              <a:rPr lang="hr-HR" sz="2400" dirty="0"/>
              <a:t>Mapu </a:t>
            </a:r>
            <a:r>
              <a:rPr lang="hr-HR" sz="2400" b="1" dirty="0"/>
              <a:t>Škola</a:t>
            </a:r>
            <a:r>
              <a:rPr lang="hr-HR" sz="2400" dirty="0"/>
              <a:t> i mapu </a:t>
            </a:r>
            <a:r>
              <a:rPr lang="pl-PL" sz="2400" b="1" dirty="0"/>
              <a:t>Slobodno vrijeme</a:t>
            </a:r>
            <a:r>
              <a:rPr lang="pl-PL" sz="2400" dirty="0"/>
              <a:t>. </a:t>
            </a:r>
          </a:p>
          <a:p>
            <a:r>
              <a:rPr lang="pl-PL" dirty="0"/>
              <a:t>U obje mape dodaj datoteku po želji.</a:t>
            </a:r>
          </a:p>
          <a:p>
            <a:r>
              <a:rPr lang="hr-HR" dirty="0"/>
              <a:t>U mapi </a:t>
            </a:r>
            <a:r>
              <a:rPr lang="hr-HR" b="1" dirty="0"/>
              <a:t>Škola </a:t>
            </a:r>
            <a:r>
              <a:rPr lang="hr-HR" dirty="0"/>
              <a:t>napravi podmape svih nastavnih predmeta koje imaš. </a:t>
            </a:r>
          </a:p>
          <a:p>
            <a:r>
              <a:rPr lang="pl-PL" dirty="0"/>
              <a:t>Svoj rad podijeli s drugima u razredu preko opcije </a:t>
            </a:r>
            <a:r>
              <a:rPr lang="pl-PL" i="1" dirty="0"/>
              <a:t>Share</a:t>
            </a:r>
          </a:p>
        </p:txBody>
      </p:sp>
      <p:sp>
        <p:nvSpPr>
          <p:cNvPr id="3" name="Rezervirano mjesto broja slajd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8</a:t>
            </a:fld>
            <a:endParaRPr lang="hr-HR" dirty="0"/>
          </a:p>
        </p:txBody>
      </p:sp>
      <p:sp>
        <p:nvSpPr>
          <p:cNvPr id="2" name="Rezervirano mjesto podnožja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pl-PL" dirty="0"/>
              <a:t>Organizacija datoteka i mapa na mreži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xmlns="" val="829540118"/>
      </p:ext>
    </p:extLst>
  </p:cSld>
  <p:clrMapOvr>
    <a:masterClrMapping/>
  </p:clrMapOvr>
  <p:transition spd="slow">
    <p:split orient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9D6517DD-6D7C-4D9A-AEB6-AF080EF92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ZADATAK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xmlns="" id="{C2D7A8CB-408D-4AD2-94CB-200B09C48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596" y="1916832"/>
            <a:ext cx="7992888" cy="4524834"/>
          </a:xfrm>
        </p:spPr>
        <p:txBody>
          <a:bodyPr/>
          <a:lstStyle/>
          <a:p>
            <a:r>
              <a:rPr lang="hr-HR" dirty="0"/>
              <a:t>Napravi mapu Škola i u njoj podmape svih nastavnih predmeta koje imaš. </a:t>
            </a:r>
          </a:p>
          <a:p>
            <a:r>
              <a:rPr lang="hr-HR" dirty="0"/>
              <a:t>Ako već sad imaš datoteka koje možeš svrstati u mape predmeta, dodaj ih. Primjerice, ako imaš pjesmicu iz Hrvatskog jezika napisanu u digitalnom obliku, dodaj ju u mapu Hrvatski jezik.</a:t>
            </a:r>
          </a:p>
          <a:p>
            <a:r>
              <a:rPr lang="hr-HR" dirty="0"/>
              <a:t>Tijekom cijele godine koristi ove mape za spremanje svih svojih materijala.</a:t>
            </a:r>
          </a:p>
          <a:p>
            <a:r>
              <a:rPr lang="hr-HR" dirty="0"/>
              <a:t>Svoj rad podijeli s drugima u razredu preko opcije </a:t>
            </a:r>
            <a:r>
              <a:rPr lang="hr-HR" i="1" dirty="0" err="1"/>
              <a:t>Share</a:t>
            </a:r>
            <a:r>
              <a:rPr lang="hr-HR" dirty="0"/>
              <a:t>.</a:t>
            </a:r>
          </a:p>
          <a:p>
            <a:endParaRPr lang="hr-HR" dirty="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xmlns="" id="{954FC328-A057-4AD9-A8F1-0AD47B65D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9</a:t>
            </a:fld>
            <a:endParaRPr lang="hr-HR" dirty="0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xmlns="" id="{CDB60FE2-7655-437E-8991-FC5B8A27A1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pl-PL"/>
              <a:t>Organizacija datoteka i mapa na mreži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xmlns="" val="3863810409"/>
      </p:ext>
    </p:extLst>
  </p:cSld>
  <p:clrMapOvr>
    <a:masterClrMapping/>
  </p:clrMapOvr>
  <p:transition spd="slow">
    <p:split orient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slov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SAŽETAK</a:t>
            </a:r>
          </a:p>
        </p:txBody>
      </p:sp>
      <p:sp>
        <p:nvSpPr>
          <p:cNvPr id="7" name="Rezervirano mjesto sadržaja 6"/>
          <p:cNvSpPr>
            <a:spLocks noGrp="1"/>
          </p:cNvSpPr>
          <p:nvPr>
            <p:ph idx="1"/>
          </p:nvPr>
        </p:nvSpPr>
        <p:spPr>
          <a:xfrm>
            <a:off x="935596" y="2132856"/>
            <a:ext cx="7992888" cy="4308810"/>
          </a:xfrm>
        </p:spPr>
        <p:txBody>
          <a:bodyPr/>
          <a:lstStyle/>
          <a:p>
            <a:r>
              <a:rPr lang="hr-HR" dirty="0"/>
              <a:t>Novu mapu u OneDriveu dodajemo naredbom </a:t>
            </a:r>
            <a:r>
              <a:rPr lang="hr-HR" i="1" dirty="0"/>
              <a:t>New – Folder</a:t>
            </a:r>
            <a:r>
              <a:rPr lang="hr-HR" dirty="0"/>
              <a:t>.</a:t>
            </a:r>
          </a:p>
          <a:p>
            <a:r>
              <a:rPr lang="it-IT" dirty="0"/>
              <a:t>Mape i datoteke možemo sortirati prema</a:t>
            </a:r>
            <a:r>
              <a:rPr lang="hr-HR" dirty="0"/>
              <a:t>:</a:t>
            </a:r>
            <a:endParaRPr lang="it-IT" dirty="0"/>
          </a:p>
          <a:p>
            <a:pPr lvl="1"/>
            <a:r>
              <a:rPr lang="hr-HR" dirty="0"/>
              <a:t>imenu, </a:t>
            </a:r>
          </a:p>
          <a:p>
            <a:pPr lvl="1"/>
            <a:r>
              <a:rPr lang="hr-HR" dirty="0"/>
              <a:t>vrsti, </a:t>
            </a:r>
          </a:p>
          <a:p>
            <a:pPr lvl="1"/>
            <a:r>
              <a:rPr lang="hr-HR" dirty="0"/>
              <a:t>veličini mape i datoteke ili </a:t>
            </a:r>
          </a:p>
          <a:p>
            <a:pPr lvl="1"/>
            <a:r>
              <a:rPr lang="hr-HR" dirty="0"/>
              <a:t>Zadnjoj promjeni te </a:t>
            </a:r>
          </a:p>
          <a:p>
            <a:pPr lvl="1"/>
            <a:r>
              <a:rPr lang="hr-HR" dirty="0"/>
              <a:t>izabrati dva različita prikaza.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10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pl-PL"/>
              <a:t>Organizacija datoteka i mapa na mreži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xmlns="" val="1350291360"/>
      </p:ext>
    </p:extLst>
  </p:cSld>
  <p:clrMapOvr>
    <a:masterClrMapping/>
  </p:clrMapOvr>
  <p:transition spd="slow">
    <p:split orient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PONAVLJANJE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35596" y="2132856"/>
            <a:ext cx="7992888" cy="4308810"/>
          </a:xfrm>
        </p:spPr>
        <p:txBody>
          <a:bodyPr/>
          <a:lstStyle/>
          <a:p>
            <a:pPr marL="628650" indent="-514350">
              <a:buFont typeface="+mj-lt"/>
              <a:buAutoNum type="arabicPeriod"/>
            </a:pPr>
            <a:r>
              <a:rPr lang="hr-HR" dirty="0"/>
              <a:t>Objasni postupak dodavanja nove mape u </a:t>
            </a:r>
            <a:r>
              <a:rPr lang="hr-HR" dirty="0" err="1"/>
              <a:t>OneDrive</a:t>
            </a:r>
            <a:r>
              <a:rPr lang="hr-HR" dirty="0"/>
              <a:t>.</a:t>
            </a:r>
          </a:p>
          <a:p>
            <a:pPr marL="628650" indent="-514350">
              <a:buFont typeface="+mj-lt"/>
              <a:buAutoNum type="arabicPeriod"/>
            </a:pPr>
            <a:r>
              <a:rPr lang="hr-HR" dirty="0"/>
              <a:t>Kako se zove metoda kojom možemo premjestiti datoteke u mape?</a:t>
            </a:r>
          </a:p>
          <a:p>
            <a:pPr marL="628650" indent="-514350">
              <a:buFont typeface="+mj-lt"/>
              <a:buAutoNum type="arabicPeriod"/>
            </a:pPr>
            <a:r>
              <a:rPr lang="pl-PL" dirty="0"/>
              <a:t>Objasni kako dijelimo datoteku u </a:t>
            </a:r>
            <a:r>
              <a:rPr lang="hr-HR" dirty="0"/>
              <a:t>OneDriveu.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53288-D357-4E6F-8666-F04D8D3A031A}" type="slidenum">
              <a:rPr lang="hr-HR" smtClean="0"/>
              <a:pPr/>
              <a:t>11</a:t>
            </a:fld>
            <a:endParaRPr lang="hr-HR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pl-PL"/>
              <a:t>Organizacija datoteka i mapa na mreži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xmlns="" val="809456912"/>
      </p:ext>
    </p:extLst>
  </p:cSld>
  <p:clrMapOvr>
    <a:masterClrMapping/>
  </p:clrMapOvr>
  <p:transition spd="slow">
    <p:split orient="vert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lfa_osnove">
  <a:themeElements>
    <a:clrScheme name="Gomilanj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usjednost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Alfa_osnove</Template>
  <TotalTime>3519</TotalTime>
  <Words>453</Words>
  <Application>Microsoft Office PowerPoint</Application>
  <PresentationFormat>Prikaz na zaslonu (4:3)</PresentationFormat>
  <Paragraphs>79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11</vt:i4>
      </vt:variant>
    </vt:vector>
  </HeadingPairs>
  <TitlesOfParts>
    <vt:vector size="12" baseType="lpstr">
      <vt:lpstr>Alfa_osnove</vt:lpstr>
      <vt:lpstr>1. E - svijet</vt:lpstr>
      <vt:lpstr>Slajd 2</vt:lpstr>
      <vt:lpstr>ORGANIZACIJA MAPA I DATOTEKA NA MREŽI</vt:lpstr>
      <vt:lpstr>KAKO STVORITI NOVE MAPE I ORGANIZIRATI DATOTEKE I MAPE U ONEDRIVEU</vt:lpstr>
      <vt:lpstr>Slajd 5</vt:lpstr>
      <vt:lpstr>Slajd 6</vt:lpstr>
      <vt:lpstr>Slajd 7</vt:lpstr>
      <vt:lpstr>ZADACI</vt:lpstr>
      <vt:lpstr>ZADATAK</vt:lpstr>
      <vt:lpstr>SAŽETAK</vt:lpstr>
      <vt:lpstr>PONAVLJANJE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Bit</dc:title>
  <dc:creator>Daniela</dc:creator>
  <cp:lastModifiedBy>PC</cp:lastModifiedBy>
  <cp:revision>165</cp:revision>
  <dcterms:created xsi:type="dcterms:W3CDTF">2013-04-15T10:22:21Z</dcterms:created>
  <dcterms:modified xsi:type="dcterms:W3CDTF">2026-09-25T18:22:19Z</dcterms:modified>
</cp:coreProperties>
</file>