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7" r:id="rId1"/>
  </p:sldMasterIdLst>
  <p:notesMasterIdLst>
    <p:notesMasterId r:id="rId12"/>
  </p:notesMasterIdLst>
  <p:sldIdLst>
    <p:sldId id="257" r:id="rId2"/>
    <p:sldId id="25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64" d="100"/>
          <a:sy n="64" d="100"/>
        </p:scale>
        <p:origin x="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DB0FC-FD3C-47B0-9EC9-50393F4AC3D3}" type="datetimeFigureOut">
              <a:rPr lang="hr-HR" smtClean="0"/>
              <a:pPr/>
              <a:t>29.8.2020.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06476-C876-44F5-A08D-3BB404EB107D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2003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0428" y="1412776"/>
            <a:ext cx="7344816" cy="2520000"/>
          </a:xfrm>
          <a:solidFill>
            <a:schemeClr val="accent1">
              <a:lumMod val="75000"/>
            </a:schemeClr>
          </a:solidFill>
        </p:spPr>
        <p:txBody>
          <a:bodyPr anchor="b"/>
          <a:lstStyle>
            <a:lvl1pPr>
              <a:defRPr sz="66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043608" y="4522440"/>
            <a:ext cx="7344816" cy="1332000"/>
          </a:xfrm>
          <a:solidFill>
            <a:schemeClr val="accent1">
              <a:lumMod val="60000"/>
              <a:lumOff val="40000"/>
            </a:schemeClr>
          </a:solidFill>
        </p:spPr>
        <p:txBody>
          <a:bodyPr anchor="t"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dirty="0"/>
              <a:t>Kliknite da biste uredili stil podnaslova matrice</a:t>
            </a:r>
            <a:endParaRPr lang="en-US" dirty="0"/>
          </a:p>
        </p:txBody>
      </p:sp>
      <p:grpSp>
        <p:nvGrpSpPr>
          <p:cNvPr id="6" name="Grupa 5"/>
          <p:cNvGrpSpPr/>
          <p:nvPr userDrawn="1"/>
        </p:nvGrpSpPr>
        <p:grpSpPr>
          <a:xfrm>
            <a:off x="0" y="6281543"/>
            <a:ext cx="794773" cy="576457"/>
            <a:chOff x="0" y="6281543"/>
            <a:chExt cx="794773" cy="576457"/>
          </a:xfrm>
        </p:grpSpPr>
        <p:sp>
          <p:nvSpPr>
            <p:cNvPr id="5" name="Pravokutnik 4"/>
            <p:cNvSpPr/>
            <p:nvPr userDrawn="1"/>
          </p:nvSpPr>
          <p:spPr>
            <a:xfrm>
              <a:off x="0" y="6281543"/>
              <a:ext cx="794773" cy="5764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pic>
          <p:nvPicPr>
            <p:cNvPr id="4" name="Slika 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24" y="6281543"/>
              <a:ext cx="725449" cy="50781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 userDrawn="1"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66" y="236358"/>
            <a:ext cx="8015347" cy="1080000"/>
          </a:xfrm>
        </p:spPr>
        <p:txBody>
          <a:bodyPr/>
          <a:lstStyle>
            <a:lvl1pPr>
              <a:defRPr sz="4400"/>
            </a:lvl1pPr>
          </a:lstStyle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1484783"/>
            <a:ext cx="7992888" cy="49568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hr-HR" dirty="0"/>
              <a:t>Kliknite da biste uredili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4907" y="6516710"/>
            <a:ext cx="350207" cy="341290"/>
          </a:xfrm>
          <a:ln>
            <a:noFill/>
          </a:ln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5" y="6489384"/>
            <a:ext cx="7567811" cy="395959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hr-HR" smtClean="0"/>
              <a:t>Organizacija mrežnog sadržaja</a:t>
            </a:r>
            <a:endParaRPr lang="hr-HR" dirty="0"/>
          </a:p>
        </p:txBody>
      </p:sp>
      <p:sp>
        <p:nvSpPr>
          <p:cNvPr id="9" name="Pravokutnik 8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r="66317"/>
          <a:stretch/>
        </p:blipFill>
        <p:spPr>
          <a:xfrm>
            <a:off x="0" y="0"/>
            <a:ext cx="864096" cy="6858000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 userDrawn="1"/>
        </p:nvSpPr>
        <p:spPr>
          <a:xfrm>
            <a:off x="864096" y="6381328"/>
            <a:ext cx="8279904" cy="4961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5013176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234888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hr-HR" dirty="0"/>
              <a:t>Organizacija mrežnog sadržaja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Pravokutnik 7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pic>
        <p:nvPicPr>
          <p:cNvPr id="9" name="Slika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r="66317"/>
          <a:stretch/>
        </p:blipFill>
        <p:spPr>
          <a:xfrm>
            <a:off x="0" y="-1"/>
            <a:ext cx="864096" cy="687747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277022"/>
            <a:ext cx="7989518" cy="790840"/>
          </a:xfrm>
        </p:spPr>
        <p:txBody>
          <a:bodyPr/>
          <a:lstStyle/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201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23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hr-HR" dirty="0"/>
              <a:t>Organizacija mrežnog sadržaja</a:t>
            </a:r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89" y="192206"/>
            <a:ext cx="7989518" cy="79084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1525560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5" y="2165322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2407" y="1505744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2407" y="219583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 userDrawn="1"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34001" y="6519624"/>
            <a:ext cx="2438399" cy="36576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80105" y="6489384"/>
            <a:ext cx="4853896" cy="396000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Organizacija mrežnog sadržaja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Pravokutnik 5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r="66317"/>
          <a:stretch/>
        </p:blipFill>
        <p:spPr>
          <a:xfrm>
            <a:off x="0" y="-1"/>
            <a:ext cx="864096" cy="687747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hr-HR" dirty="0"/>
              <a:t>Organizacija mrežnog sadržaja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61817" y="188640"/>
            <a:ext cx="7772400" cy="494284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57" y="5501374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7057" y="163372"/>
            <a:ext cx="8156448" cy="52257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dirty="0"/>
              <a:t>Pritisnite ikonu za dodavanje slike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057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hr-HR" dirty="0"/>
              <a:t>Organizacija mrežnog sadržaja</a:t>
            </a:r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hr-HR" dirty="0"/>
              <a:t>Organizacija mrežnog sadržaja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70037" y="19970"/>
            <a:ext cx="773963" cy="10095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8021"/>
            <a:ext cx="792088" cy="1008727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hr-HR" dirty="0"/>
              <a:t>Organizacija mrežnog sadržaja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935596" y="1484784"/>
            <a:ext cx="799288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574907" y="6525343"/>
            <a:ext cx="350207" cy="286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935596" y="269337"/>
            <a:ext cx="7989518" cy="790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r-HR" smtClean="0"/>
              <a:t>Organizacija mrežnog sadržaja</a:t>
            </a:r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4" r:id="rId6"/>
    <p:sldLayoutId id="2147483765" r:id="rId7"/>
    <p:sldLayoutId id="2147483766" r:id="rId8"/>
    <p:sldLayoutId id="2147483767" r:id="rId9"/>
    <p:sldLayoutId id="2147483768" r:id="rId10"/>
  </p:sldLayoutIdLst>
  <p:transition spd="slow">
    <p:split orient="vert"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1"/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2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nedrive.live.com/about/hr-hr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hr-HR" dirty="0"/>
              <a:t>1. E - svijet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043608" y="4283204"/>
            <a:ext cx="7344816" cy="1378044"/>
          </a:xfrm>
        </p:spPr>
        <p:txBody>
          <a:bodyPr anchor="ctr"/>
          <a:lstStyle/>
          <a:p>
            <a:r>
              <a:rPr lang="hr-HR" sz="3400" dirty="0"/>
              <a:t>1.1 Organizacija mrežnog sadržaja</a:t>
            </a:r>
          </a:p>
        </p:txBody>
      </p:sp>
    </p:spTree>
    <p:extLst>
      <p:ext uri="{BB962C8B-B14F-4D97-AF65-F5344CB8AC3E}">
        <p14:creationId xmlns:p14="http://schemas.microsoft.com/office/powerpoint/2010/main" val="3158810633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9766" y="236358"/>
            <a:ext cx="8015347" cy="1608466"/>
          </a:xfrm>
        </p:spPr>
        <p:txBody>
          <a:bodyPr/>
          <a:lstStyle/>
          <a:p>
            <a:r>
              <a:rPr lang="hr-HR" sz="4000" dirty="0"/>
              <a:t>ORGANIZACIJA MREŽNOG </a:t>
            </a:r>
            <a:r>
              <a:rPr lang="hr-HR" sz="4000" dirty="0" smtClean="0"/>
              <a:t>SADRŽAJA RAČUNALNI </a:t>
            </a:r>
            <a:r>
              <a:rPr lang="hr-HR" sz="4000" dirty="0"/>
              <a:t>OBLAK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70105" y="2249420"/>
            <a:ext cx="8169537" cy="819159"/>
          </a:xfrm>
        </p:spPr>
        <p:txBody>
          <a:bodyPr>
            <a:normAutofit lnSpcReduction="10000"/>
          </a:bodyPr>
          <a:lstStyle/>
          <a:p>
            <a:pPr algn="just"/>
            <a:r>
              <a:rPr lang="hr-HR" b="1" dirty="0"/>
              <a:t>Računalni oblak </a:t>
            </a:r>
            <a:r>
              <a:rPr lang="hr-HR" dirty="0"/>
              <a:t>jest skup mrežnih servisa koji nam omogućuju digitalnu pohranu i obradu podataka.</a:t>
            </a:r>
            <a:endParaRPr lang="hr-HR" sz="260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hr-HR" dirty="0"/>
              <a:t>Organizacija mrežnog sadržaja</a:t>
            </a: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140968"/>
            <a:ext cx="4590370" cy="32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68906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37" y="4475194"/>
            <a:ext cx="1946811" cy="1946811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MREŽNI SERVISI</a:t>
            </a: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7905">
            <a:off x="2631442" y="3686281"/>
            <a:ext cx="1890932" cy="1251166"/>
          </a:xfrm>
          <a:prstGeom prst="rect">
            <a:avLst/>
          </a:prstGeom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57542" y="1451115"/>
            <a:ext cx="8208404" cy="2624482"/>
          </a:xfrm>
        </p:spPr>
        <p:txBody>
          <a:bodyPr>
            <a:normAutofit/>
          </a:bodyPr>
          <a:lstStyle/>
          <a:p>
            <a:r>
              <a:rPr lang="hr-HR" b="1" dirty="0"/>
              <a:t>Mrežni servisi </a:t>
            </a:r>
            <a:r>
              <a:rPr lang="hr-HR" dirty="0"/>
              <a:t>omogućuju pohranu podatka u oblaku, tj. na servere. </a:t>
            </a:r>
          </a:p>
          <a:p>
            <a:r>
              <a:rPr lang="hr-HR" b="1" dirty="0"/>
              <a:t>Server</a:t>
            </a:r>
            <a:r>
              <a:rPr lang="hr-HR" dirty="0"/>
              <a:t> je računalo poslužitelj na kojemu se nalaze internetske stranice a </a:t>
            </a:r>
            <a:r>
              <a:rPr lang="hr-HR" dirty="0" smtClean="0"/>
              <a:t>nalazi </a:t>
            </a:r>
            <a:r>
              <a:rPr lang="hr-HR" dirty="0" smtClean="0"/>
              <a:t>se bilo </a:t>
            </a:r>
            <a:r>
              <a:rPr lang="hr-HR" dirty="0"/>
              <a:t>gdje u svijetu. </a:t>
            </a:r>
          </a:p>
          <a:p>
            <a:r>
              <a:rPr lang="hr-HR" dirty="0"/>
              <a:t>Podatcima možeš pristupiti s bilo kojeg uređaja koji ima pristup internetu.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hr-HR" dirty="0"/>
              <a:t>Organizacija mrežnog sadržaja</a:t>
            </a: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6" b="28493"/>
          <a:stretch/>
        </p:blipFill>
        <p:spPr>
          <a:xfrm rot="21395723">
            <a:off x="3922985" y="4531942"/>
            <a:ext cx="3427154" cy="998999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3" b="30501"/>
          <a:stretch/>
        </p:blipFill>
        <p:spPr>
          <a:xfrm>
            <a:off x="3923928" y="5474238"/>
            <a:ext cx="3606354" cy="88038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1" r="2751" b="26609"/>
          <a:stretch/>
        </p:blipFill>
        <p:spPr>
          <a:xfrm>
            <a:off x="5913440" y="3681439"/>
            <a:ext cx="2432505" cy="866691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r="31100"/>
          <a:stretch/>
        </p:blipFill>
        <p:spPr>
          <a:xfrm>
            <a:off x="7696216" y="4580962"/>
            <a:ext cx="1171235" cy="161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09699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MREŽNE ADRESE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67213" y="1988840"/>
            <a:ext cx="8316416" cy="4343960"/>
          </a:xfrm>
        </p:spPr>
        <p:txBody>
          <a:bodyPr/>
          <a:lstStyle/>
          <a:p>
            <a:pPr lvl="0"/>
            <a:r>
              <a:rPr lang="hr-HR" dirty="0"/>
              <a:t>Svaka digitalna datoteka koju objaviš ili spremiš u oblaku ima svoju adresu na internetu te se adrese nazivaju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URL-ovi (</a:t>
            </a:r>
            <a:r>
              <a:rPr lang="hr-HR" i="1" dirty="0" err="1" smtClean="0"/>
              <a:t>Uniform</a:t>
            </a:r>
            <a:r>
              <a:rPr lang="hr-HR" i="1" dirty="0" smtClean="0"/>
              <a:t> </a:t>
            </a:r>
            <a:r>
              <a:rPr lang="hr-HR" i="1" dirty="0" err="1"/>
              <a:t>Resource</a:t>
            </a:r>
            <a:r>
              <a:rPr lang="hr-HR" i="1" dirty="0"/>
              <a:t> </a:t>
            </a:r>
            <a:r>
              <a:rPr lang="hr-HR" i="1" dirty="0" err="1"/>
              <a:t>Locator</a:t>
            </a:r>
            <a:r>
              <a:rPr lang="hr-HR" i="1" dirty="0"/>
              <a:t>).</a:t>
            </a:r>
            <a:r>
              <a:rPr lang="hr-HR" dirty="0"/>
              <a:t> </a:t>
            </a:r>
            <a:endParaRPr lang="hr-HR" dirty="0" smtClean="0"/>
          </a:p>
          <a:p>
            <a:pPr marL="114300" lvl="0" indent="0">
              <a:buNone/>
            </a:pPr>
            <a:endParaRPr lang="hr-HR" dirty="0"/>
          </a:p>
          <a:p>
            <a:pPr lvl="0"/>
            <a:r>
              <a:rPr lang="hr-HR" b="1" dirty="0"/>
              <a:t>URL </a:t>
            </a:r>
            <a:r>
              <a:rPr lang="hr-HR" i="1" dirty="0"/>
              <a:t>– </a:t>
            </a:r>
            <a:r>
              <a:rPr lang="hr-HR" dirty="0"/>
              <a:t>adresa mrežnih resursa</a:t>
            </a:r>
            <a:endParaRPr lang="hr-HR" b="1" dirty="0"/>
          </a:p>
          <a:p>
            <a:pPr lvl="0"/>
            <a:r>
              <a:rPr lang="hr-HR" b="1" dirty="0"/>
              <a:t>URL adresa </a:t>
            </a:r>
            <a:r>
              <a:rPr lang="hr-HR" dirty="0"/>
              <a:t>je lokacija </a:t>
            </a:r>
            <a:r>
              <a:rPr lang="hr-HR" i="1" dirty="0"/>
              <a:t>web</a:t>
            </a:r>
            <a:r>
              <a:rPr lang="hr-HR" dirty="0"/>
              <a:t> -stranice ili datoteke na internetu</a:t>
            </a:r>
          </a:p>
          <a:p>
            <a:pPr lvl="1"/>
            <a:r>
              <a:rPr lang="hr-HR" dirty="0"/>
              <a:t>pokazuje HTML dokument (</a:t>
            </a:r>
            <a:r>
              <a:rPr lang="hr-HR" i="1" dirty="0"/>
              <a:t>web-</a:t>
            </a:r>
            <a:r>
              <a:rPr lang="hr-HR" dirty="0"/>
              <a:t>stranice), slike ili bilo koje datoteke na njihovoj lokaciji (</a:t>
            </a:r>
            <a:r>
              <a:rPr lang="hr-HR" i="1" dirty="0"/>
              <a:t>web</a:t>
            </a:r>
            <a:r>
              <a:rPr lang="hr-HR" dirty="0"/>
              <a:t>-adresi).</a:t>
            </a:r>
          </a:p>
          <a:p>
            <a:pPr marL="114300" indent="0">
              <a:buNone/>
            </a:pP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4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hr-HR"/>
              <a:t>Organizacija mrežnog sadržaja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41334381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E-ADRESA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49765" y="2015214"/>
            <a:ext cx="7992888" cy="1080121"/>
          </a:xfrm>
        </p:spPr>
        <p:txBody>
          <a:bodyPr>
            <a:normAutofit/>
          </a:bodyPr>
          <a:lstStyle/>
          <a:p>
            <a:r>
              <a:rPr lang="hr-HR" dirty="0" smtClean="0"/>
              <a:t>E-adresa je </a:t>
            </a:r>
            <a:r>
              <a:rPr lang="hr-HR" dirty="0"/>
              <a:t>oznaka elektroničkog poštanskog sandučića u koji se mogu isporučiti poruke elektroničke pošte.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5</a:t>
            </a:fld>
            <a:endParaRPr lang="hr-HR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0" r="17957" b="22555"/>
          <a:stretch/>
        </p:blipFill>
        <p:spPr>
          <a:xfrm>
            <a:off x="5370036" y="3159170"/>
            <a:ext cx="3522177" cy="2808312"/>
          </a:xfrm>
          <a:prstGeom prst="rect">
            <a:avLst/>
          </a:prstGeom>
        </p:spPr>
      </p:pic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hr-HR"/>
              <a:t>Organizacija mrežnog sadržaja</a:t>
            </a:r>
            <a:endParaRPr lang="hr-HR" dirty="0"/>
          </a:p>
        </p:txBody>
      </p:sp>
      <p:sp>
        <p:nvSpPr>
          <p:cNvPr id="6" name="Zaobljeni pravokutnik 5"/>
          <p:cNvSpPr/>
          <p:nvPr/>
        </p:nvSpPr>
        <p:spPr>
          <a:xfrm>
            <a:off x="1187624" y="3946384"/>
            <a:ext cx="4248472" cy="764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6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marko.markovic@skole.hr</a:t>
            </a:r>
          </a:p>
        </p:txBody>
      </p:sp>
      <p:sp>
        <p:nvSpPr>
          <p:cNvPr id="7" name="Zaobljeni pravokutnik 6"/>
          <p:cNvSpPr/>
          <p:nvPr/>
        </p:nvSpPr>
        <p:spPr>
          <a:xfrm>
            <a:off x="1187624" y="5131095"/>
            <a:ext cx="4248472" cy="764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6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marko321@gmail.com</a:t>
            </a:r>
          </a:p>
        </p:txBody>
      </p:sp>
    </p:spTree>
    <p:extLst>
      <p:ext uri="{BB962C8B-B14F-4D97-AF65-F5344CB8AC3E}">
        <p14:creationId xmlns:p14="http://schemas.microsoft.com/office/powerpoint/2010/main" val="333592298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IP ADRESA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6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hr-HR"/>
              <a:t>Organizacija mrežnog sadržaja</a:t>
            </a:r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67" y="2575110"/>
            <a:ext cx="5868144" cy="3912096"/>
          </a:xfrm>
          <a:prstGeom prst="rect">
            <a:avLst/>
          </a:prstGeom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64832" y="1838227"/>
            <a:ext cx="7992888" cy="1008113"/>
          </a:xfrm>
        </p:spPr>
        <p:txBody>
          <a:bodyPr/>
          <a:lstStyle/>
          <a:p>
            <a:pPr marL="114300" indent="0">
              <a:buNone/>
            </a:pPr>
            <a:r>
              <a:rPr lang="hr-HR" dirty="0"/>
              <a:t>Svako računalo ili uređaj koji je spojen na mrežu ima svoj jedinstveni broj, tj. svoju </a:t>
            </a:r>
            <a:r>
              <a:rPr lang="hr-HR" b="1" dirty="0"/>
              <a:t>IP adresu</a:t>
            </a:r>
            <a:r>
              <a:rPr lang="hr-H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58342153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125800"/>
            <a:ext cx="8015347" cy="1464450"/>
          </a:xfrm>
        </p:spPr>
        <p:txBody>
          <a:bodyPr/>
          <a:lstStyle/>
          <a:p>
            <a:r>
              <a:rPr lang="pl-PL" sz="4000" dirty="0"/>
              <a:t>KAKO POKRENUTI I DODATI DATOTEKE I MAPE NA ONEDRIVEU</a:t>
            </a:r>
            <a:endParaRPr lang="hr-HR" sz="400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7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hr-HR"/>
              <a:t>Organizacija mrežnog sadržaja</a:t>
            </a:r>
            <a:endParaRPr lang="hr-HR" dirty="0"/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81"/>
          <a:stretch/>
        </p:blipFill>
        <p:spPr>
          <a:xfrm>
            <a:off x="4624678" y="2262767"/>
            <a:ext cx="4274214" cy="2606393"/>
          </a:xfrm>
          <a:prstGeom prst="rect">
            <a:avLst/>
          </a:prstGeom>
        </p:spPr>
      </p:pic>
      <p:sp>
        <p:nvSpPr>
          <p:cNvPr id="13" name="Zaobljeni pravokutnik 12"/>
          <p:cNvSpPr/>
          <p:nvPr/>
        </p:nvSpPr>
        <p:spPr>
          <a:xfrm>
            <a:off x="2051720" y="2907866"/>
            <a:ext cx="2736304" cy="764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 gornjem desnom</a:t>
            </a:r>
          </a:p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kutu klikni na </a:t>
            </a:r>
            <a:r>
              <a:rPr lang="pl-PL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Prijava</a:t>
            </a:r>
            <a:endParaRPr lang="hr-HR" sz="2000" b="1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4" name="Ravni poveznik sa strelicom 13"/>
          <p:cNvCxnSpPr>
            <a:stCxn id="13" idx="3"/>
          </p:cNvCxnSpPr>
          <p:nvPr/>
        </p:nvCxnSpPr>
        <p:spPr>
          <a:xfrm flipV="1">
            <a:off x="4788024" y="2756912"/>
            <a:ext cx="2232248" cy="5329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Slika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81"/>
          <a:stretch/>
        </p:blipFill>
        <p:spPr>
          <a:xfrm>
            <a:off x="1033894" y="3949221"/>
            <a:ext cx="4686945" cy="2421712"/>
          </a:xfrm>
          <a:prstGeom prst="rect">
            <a:avLst/>
          </a:prstGeom>
        </p:spPr>
      </p:pic>
      <p:sp>
        <p:nvSpPr>
          <p:cNvPr id="20" name="Zaobljeni pravokutnik 19"/>
          <p:cNvSpPr/>
          <p:nvPr/>
        </p:nvSpPr>
        <p:spPr>
          <a:xfrm>
            <a:off x="6012159" y="5157192"/>
            <a:ext cx="2938783" cy="1215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 prozor za prijavu upiši svoj </a:t>
            </a:r>
            <a:r>
              <a:rPr lang="pl-PL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AAI@edu.hr</a:t>
            </a:r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identitet.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1" name="Ravni poveznik sa strelicom 20"/>
          <p:cNvCxnSpPr>
            <a:stCxn id="20" idx="1"/>
          </p:cNvCxnSpPr>
          <p:nvPr/>
        </p:nvCxnSpPr>
        <p:spPr>
          <a:xfrm flipH="1">
            <a:off x="3377367" y="5765006"/>
            <a:ext cx="2634792" cy="1552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Elipsa 23"/>
          <p:cNvSpPr/>
          <p:nvPr/>
        </p:nvSpPr>
        <p:spPr>
          <a:xfrm>
            <a:off x="1537999" y="2583830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</a:p>
        </p:txBody>
      </p:sp>
      <p:sp>
        <p:nvSpPr>
          <p:cNvPr id="26" name="Elipsa 25"/>
          <p:cNvSpPr/>
          <p:nvPr/>
        </p:nvSpPr>
        <p:spPr>
          <a:xfrm>
            <a:off x="5688124" y="4909075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</a:t>
            </a:r>
          </a:p>
        </p:txBody>
      </p:sp>
      <p:sp>
        <p:nvSpPr>
          <p:cNvPr id="28" name="Rezervirano mjesto sadržaja 2"/>
          <p:cNvSpPr>
            <a:spLocks noGrp="1"/>
          </p:cNvSpPr>
          <p:nvPr>
            <p:ph idx="1"/>
          </p:nvPr>
        </p:nvSpPr>
        <p:spPr>
          <a:xfrm>
            <a:off x="879182" y="1547679"/>
            <a:ext cx="8234234" cy="1080121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it-IT" dirty="0"/>
              <a:t>otvori internetsku stranicu </a:t>
            </a:r>
            <a:r>
              <a:rPr lang="it-IT" dirty="0">
                <a:hlinkClick r:id="rId3"/>
              </a:rPr>
              <a:t>https://onedrive.live.com/about/hr-hr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7109757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ka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457" y="2766518"/>
            <a:ext cx="6000750" cy="352425"/>
          </a:xfrm>
          <a:prstGeom prst="rect">
            <a:avLst/>
          </a:prstGeom>
        </p:spPr>
      </p:pic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8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hr-HR"/>
              <a:t>Organizacija mrežnog sadržaja</a:t>
            </a:r>
            <a:endParaRPr lang="hr-HR" dirty="0"/>
          </a:p>
        </p:txBody>
      </p:sp>
      <p:sp>
        <p:nvSpPr>
          <p:cNvPr id="9" name="Zaobljeni pravokutnik 8"/>
          <p:cNvSpPr/>
          <p:nvPr/>
        </p:nvSpPr>
        <p:spPr>
          <a:xfrm>
            <a:off x="7061438" y="2398862"/>
            <a:ext cx="1872208" cy="7291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URL adresa tvog oblaka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Ravni poveznik sa strelicom 9"/>
          <p:cNvCxnSpPr>
            <a:stCxn id="9" idx="1"/>
          </p:cNvCxnSpPr>
          <p:nvPr/>
        </p:nvCxnSpPr>
        <p:spPr>
          <a:xfrm flipH="1">
            <a:off x="6228184" y="2763454"/>
            <a:ext cx="833254" cy="1394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Elipsa 10"/>
          <p:cNvSpPr/>
          <p:nvPr/>
        </p:nvSpPr>
        <p:spPr>
          <a:xfrm>
            <a:off x="6679666" y="2035162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</a:t>
            </a:r>
          </a:p>
        </p:txBody>
      </p:sp>
      <p:grpSp>
        <p:nvGrpSpPr>
          <p:cNvPr id="17" name="Grupa 16"/>
          <p:cNvGrpSpPr/>
          <p:nvPr/>
        </p:nvGrpSpPr>
        <p:grpSpPr>
          <a:xfrm>
            <a:off x="918457" y="3118943"/>
            <a:ext cx="8006657" cy="2176570"/>
            <a:chOff x="918457" y="1226377"/>
            <a:chExt cx="9992332" cy="2867025"/>
          </a:xfrm>
        </p:grpSpPr>
        <p:pic>
          <p:nvPicPr>
            <p:cNvPr id="15" name="Slika 14"/>
            <p:cNvPicPr>
              <a:picLocks noChangeAspect="1"/>
            </p:cNvPicPr>
            <p:nvPr/>
          </p:nvPicPr>
          <p:blipFill rotWithShape="1">
            <a:blip r:embed="rId3"/>
            <a:srcRect r="23491"/>
            <a:stretch/>
          </p:blipFill>
          <p:spPr>
            <a:xfrm>
              <a:off x="918457" y="1226377"/>
              <a:ext cx="9918240" cy="2867025"/>
            </a:xfrm>
            <a:prstGeom prst="rect">
              <a:avLst/>
            </a:prstGeom>
          </p:spPr>
        </p:pic>
        <p:pic>
          <p:nvPicPr>
            <p:cNvPr id="16" name="Slika 15"/>
            <p:cNvPicPr>
              <a:picLocks noChangeAspect="1"/>
            </p:cNvPicPr>
            <p:nvPr/>
          </p:nvPicPr>
          <p:blipFill rotWithShape="1">
            <a:blip r:embed="rId3"/>
            <a:srcRect l="76654"/>
            <a:stretch/>
          </p:blipFill>
          <p:spPr>
            <a:xfrm>
              <a:off x="7884368" y="1226377"/>
              <a:ext cx="3026421" cy="2867025"/>
            </a:xfrm>
            <a:prstGeom prst="rect">
              <a:avLst/>
            </a:prstGeom>
          </p:spPr>
        </p:pic>
      </p:grpSp>
      <p:sp>
        <p:nvSpPr>
          <p:cNvPr id="23" name="Zaobljeni pravokutnik 22"/>
          <p:cNvSpPr/>
          <p:nvPr/>
        </p:nvSpPr>
        <p:spPr>
          <a:xfrm>
            <a:off x="6810615" y="3736318"/>
            <a:ext cx="2052228" cy="7291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Postavke profila i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odjava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4" name="Ravni poveznik sa strelicom 23"/>
          <p:cNvCxnSpPr/>
          <p:nvPr/>
        </p:nvCxnSpPr>
        <p:spPr>
          <a:xfrm flipV="1">
            <a:off x="7836730" y="3471368"/>
            <a:ext cx="738177" cy="2558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Zaobljeni pravokutnik 26"/>
          <p:cNvSpPr/>
          <p:nvPr/>
        </p:nvSpPr>
        <p:spPr>
          <a:xfrm>
            <a:off x="1669273" y="5642773"/>
            <a:ext cx="2286742" cy="7291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Početna stranica OneDrivea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Zaobljeni pravokutnik 27"/>
          <p:cNvSpPr/>
          <p:nvPr/>
        </p:nvSpPr>
        <p:spPr>
          <a:xfrm>
            <a:off x="1225315" y="1834184"/>
            <a:ext cx="2483965" cy="7291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Pretraživanje sadržaja na oblaku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9" name="Ravni poveznik sa strelicom 28"/>
          <p:cNvCxnSpPr>
            <a:stCxn id="28" idx="2"/>
          </p:cNvCxnSpPr>
          <p:nvPr/>
        </p:nvCxnSpPr>
        <p:spPr>
          <a:xfrm flipH="1">
            <a:off x="1835696" y="2563367"/>
            <a:ext cx="631602" cy="10359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Elipsa 30"/>
          <p:cNvSpPr/>
          <p:nvPr/>
        </p:nvSpPr>
        <p:spPr>
          <a:xfrm>
            <a:off x="6373666" y="3382944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</a:p>
        </p:txBody>
      </p:sp>
      <p:sp>
        <p:nvSpPr>
          <p:cNvPr id="32" name="Elipsa 31"/>
          <p:cNvSpPr/>
          <p:nvPr/>
        </p:nvSpPr>
        <p:spPr>
          <a:xfrm>
            <a:off x="1243212" y="5305935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</a:t>
            </a:r>
          </a:p>
        </p:txBody>
      </p:sp>
      <p:sp>
        <p:nvSpPr>
          <p:cNvPr id="33" name="Elipsa 32"/>
          <p:cNvSpPr/>
          <p:nvPr/>
        </p:nvSpPr>
        <p:spPr>
          <a:xfrm>
            <a:off x="901279" y="1437310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</a:t>
            </a:r>
          </a:p>
        </p:txBody>
      </p:sp>
      <p:sp>
        <p:nvSpPr>
          <p:cNvPr id="35" name="Zaobljeni pravokutnik 34"/>
          <p:cNvSpPr/>
          <p:nvPr/>
        </p:nvSpPr>
        <p:spPr>
          <a:xfrm>
            <a:off x="7423746" y="5558778"/>
            <a:ext cx="1446137" cy="7291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Objavljeni</a:t>
            </a:r>
          </a:p>
          <a:p>
            <a:pPr algn="ctr"/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sadržaj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Zaobljeni pravokutnik 35"/>
          <p:cNvSpPr/>
          <p:nvPr/>
        </p:nvSpPr>
        <p:spPr>
          <a:xfrm>
            <a:off x="3725591" y="360969"/>
            <a:ext cx="4589400" cy="13967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Datoteke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mape 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dodajemo</a:t>
            </a:r>
          </a:p>
          <a:p>
            <a:pPr algn="ctr"/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klikom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 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Prenesi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Datoteke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ape, 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dok 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nove 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dokumente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stvaramo klikom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 </a:t>
            </a:r>
            <a:r>
              <a:rPr lang="hr-HR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Novo</a:t>
            </a:r>
            <a:r>
              <a:rPr lang="it-IT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Zaobljeni pravokutnik 36"/>
          <p:cNvSpPr/>
          <p:nvPr/>
        </p:nvSpPr>
        <p:spPr>
          <a:xfrm>
            <a:off x="2987824" y="4639289"/>
            <a:ext cx="4255419" cy="75980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cxnSp>
        <p:nvCxnSpPr>
          <p:cNvPr id="38" name="Ravni poveznik sa strelicom 37"/>
          <p:cNvCxnSpPr/>
          <p:nvPr/>
        </p:nvCxnSpPr>
        <p:spPr>
          <a:xfrm flipH="1" flipV="1">
            <a:off x="6373666" y="5469301"/>
            <a:ext cx="1057032" cy="474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Ravni poveznik sa strelicom 39"/>
          <p:cNvCxnSpPr>
            <a:stCxn id="36" idx="2"/>
          </p:cNvCxnSpPr>
          <p:nvPr/>
        </p:nvCxnSpPr>
        <p:spPr>
          <a:xfrm flipH="1">
            <a:off x="3956014" y="1757758"/>
            <a:ext cx="2064277" cy="21359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Elipsa 44"/>
          <p:cNvSpPr/>
          <p:nvPr/>
        </p:nvSpPr>
        <p:spPr>
          <a:xfrm>
            <a:off x="7017274" y="5097065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</a:t>
            </a:r>
          </a:p>
        </p:txBody>
      </p:sp>
      <p:sp>
        <p:nvSpPr>
          <p:cNvPr id="47" name="Elipsa 46"/>
          <p:cNvSpPr/>
          <p:nvPr/>
        </p:nvSpPr>
        <p:spPr>
          <a:xfrm>
            <a:off x="3385244" y="187181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</a:t>
            </a:r>
          </a:p>
        </p:txBody>
      </p:sp>
    </p:spTree>
    <p:extLst>
      <p:ext uri="{BB962C8B-B14F-4D97-AF65-F5344CB8AC3E}">
        <p14:creationId xmlns:p14="http://schemas.microsoft.com/office/powerpoint/2010/main" val="148365275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3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45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SAŽETAK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276872"/>
            <a:ext cx="7992888" cy="4164794"/>
          </a:xfrm>
        </p:spPr>
        <p:txBody>
          <a:bodyPr>
            <a:normAutofit/>
          </a:bodyPr>
          <a:lstStyle/>
          <a:p>
            <a:r>
              <a:rPr lang="pl-PL" sz="2600" b="1" dirty="0"/>
              <a:t>Računalni oblak </a:t>
            </a:r>
            <a:r>
              <a:rPr lang="pl-PL" sz="2600" dirty="0"/>
              <a:t>je skup mrežnih servisa koji nam omogućuju digitalno spremanje podataka.</a:t>
            </a:r>
          </a:p>
          <a:p>
            <a:r>
              <a:rPr lang="pl-PL" sz="2600" b="1" dirty="0"/>
              <a:t>URL adresa </a:t>
            </a:r>
            <a:r>
              <a:rPr lang="pl-PL" sz="2600" dirty="0"/>
              <a:t>je lokacija </a:t>
            </a:r>
            <a:r>
              <a:rPr lang="pl-PL" sz="2600" i="1" dirty="0"/>
              <a:t>web</a:t>
            </a:r>
            <a:r>
              <a:rPr lang="pl-PL" sz="2600" dirty="0"/>
              <a:t>-stranice ili datoteke </a:t>
            </a:r>
            <a:r>
              <a:rPr lang="hr-HR" sz="2600" dirty="0"/>
              <a:t>na internetu.</a:t>
            </a:r>
          </a:p>
          <a:p>
            <a:r>
              <a:rPr lang="pl-PL" sz="2600" dirty="0"/>
              <a:t>Servisi za spremanje podataka u oblaku:</a:t>
            </a:r>
          </a:p>
          <a:p>
            <a:pPr lvl="1"/>
            <a:r>
              <a:rPr lang="hr-HR" sz="2400" dirty="0" err="1"/>
              <a:t>Dropbox</a:t>
            </a:r>
            <a:r>
              <a:rPr lang="hr-HR" sz="2400" dirty="0"/>
              <a:t>, </a:t>
            </a:r>
          </a:p>
          <a:p>
            <a:pPr lvl="1"/>
            <a:r>
              <a:rPr lang="hr-HR" sz="2400" dirty="0" err="1"/>
              <a:t>OneDrive</a:t>
            </a:r>
            <a:r>
              <a:rPr lang="hr-HR" sz="2400" dirty="0"/>
              <a:t>, </a:t>
            </a:r>
          </a:p>
          <a:p>
            <a:pPr lvl="1"/>
            <a:r>
              <a:rPr lang="hr-HR" sz="2400" dirty="0"/>
              <a:t>Google disk…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9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hr-HR"/>
              <a:t>Organizacija mrežnog sadržaja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67896656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PONAVLJANJE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132856"/>
            <a:ext cx="7992888" cy="4308810"/>
          </a:xfrm>
        </p:spPr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hr-HR" sz="2600" dirty="0"/>
              <a:t>Objasni pojam </a:t>
            </a:r>
            <a:r>
              <a:rPr lang="hr-HR" sz="2600" i="1" dirty="0"/>
              <a:t>računalni oblak</a:t>
            </a:r>
            <a:r>
              <a:rPr lang="hr-HR" sz="2600" dirty="0"/>
              <a:t>.</a:t>
            </a:r>
          </a:p>
          <a:p>
            <a:pPr marL="571500" indent="-457200">
              <a:buFont typeface="+mj-lt"/>
              <a:buAutoNum type="arabicPeriod"/>
            </a:pPr>
            <a:r>
              <a:rPr lang="hr-HR" sz="2600" dirty="0"/>
              <a:t>Navedi nekoliko servisa za spremanje podataka u oblaku.</a:t>
            </a:r>
          </a:p>
          <a:p>
            <a:pPr marL="571500" indent="-457200">
              <a:buFont typeface="+mj-lt"/>
              <a:buAutoNum type="arabicPeriod"/>
            </a:pPr>
            <a:r>
              <a:rPr lang="hr-HR" sz="2600" dirty="0"/>
              <a:t>Navedi nekoliko vrsta adresa koje upotrebljavamo na mreži.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935596" y="6489384"/>
            <a:ext cx="7380820" cy="395959"/>
          </a:xfrm>
        </p:spPr>
        <p:txBody>
          <a:bodyPr/>
          <a:lstStyle/>
          <a:p>
            <a:pPr algn="ctr"/>
            <a:r>
              <a:rPr lang="hr-HR"/>
              <a:t>Organizacija mrežnog sadržaja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84172219"/>
      </p:ext>
    </p:extLst>
  </p:cSld>
  <p:clrMapOvr>
    <a:masterClrMapping/>
  </p:clrMapOvr>
  <p:transition spd="slow"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fa_osnove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sjednost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Alfa_osnove</Template>
  <TotalTime>3040</TotalTime>
  <Words>357</Words>
  <Application>Microsoft Office PowerPoint</Application>
  <PresentationFormat>Prikaz na zaslonu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5" baseType="lpstr">
      <vt:lpstr>Arial</vt:lpstr>
      <vt:lpstr>Calibri</vt:lpstr>
      <vt:lpstr>Fira Sans</vt:lpstr>
      <vt:lpstr>Tahoma</vt:lpstr>
      <vt:lpstr>Alfa_osnove</vt:lpstr>
      <vt:lpstr>1. E - svijet</vt:lpstr>
      <vt:lpstr>ORGANIZACIJA MREŽNOG SADRŽAJA RAČUNALNI OBLAK</vt:lpstr>
      <vt:lpstr>MREŽNI SERVISI</vt:lpstr>
      <vt:lpstr>MREŽNE ADRESE</vt:lpstr>
      <vt:lpstr>E-ADRESA</vt:lpstr>
      <vt:lpstr>IP ADRESA</vt:lpstr>
      <vt:lpstr>KAKO POKRENUTI I DODATI DATOTEKE I MAPE NA ONEDRIVEU</vt:lpstr>
      <vt:lpstr>PowerPoint prezentacija</vt:lpstr>
      <vt:lpstr>SAŽETAK</vt:lpstr>
      <vt:lpstr>PONAVLJANJE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</dc:title>
  <dc:creator>Daniela</dc:creator>
  <cp:lastModifiedBy>Daniela Orlović</cp:lastModifiedBy>
  <cp:revision>159</cp:revision>
  <dcterms:created xsi:type="dcterms:W3CDTF">2013-04-15T10:22:21Z</dcterms:created>
  <dcterms:modified xsi:type="dcterms:W3CDTF">2020-08-29T18:35:33Z</dcterms:modified>
</cp:coreProperties>
</file>