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7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9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>
      <p:cViewPr varScale="1">
        <p:scale>
          <a:sx n="82" d="100"/>
          <a:sy n="82" d="100"/>
        </p:scale>
        <p:origin x="-1502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6DB0FC-FD3C-47B0-9EC9-50393F4AC3D3}" type="datetimeFigureOut">
              <a:rPr lang="hr-HR" smtClean="0"/>
              <a:pPr/>
              <a:t>13.3.2026.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A06476-C876-44F5-A08D-3BB404EB107D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120034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0428" y="1412776"/>
            <a:ext cx="7344816" cy="2448272"/>
          </a:xfrm>
          <a:solidFill>
            <a:schemeClr val="accent1">
              <a:lumMod val="75000"/>
            </a:schemeClr>
          </a:solidFill>
        </p:spPr>
        <p:txBody>
          <a:bodyPr anchor="b"/>
          <a:lstStyle>
            <a:lvl1pPr>
              <a:defRPr sz="6600" b="1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hr-HR" dirty="0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1043608" y="4522440"/>
            <a:ext cx="7344816" cy="1066800"/>
          </a:xfrm>
          <a:solidFill>
            <a:schemeClr val="accent1">
              <a:lumMod val="60000"/>
              <a:lumOff val="40000"/>
            </a:schemeClr>
          </a:solidFill>
        </p:spPr>
        <p:txBody>
          <a:bodyPr anchor="t">
            <a:noAutofit/>
          </a:bodyPr>
          <a:lstStyle>
            <a:lvl1pPr marL="0" indent="0" algn="ctr">
              <a:buNone/>
              <a:defRPr sz="40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dirty="0"/>
              <a:t>Kliknite da biste uredili stil podnaslova matrice</a:t>
            </a:r>
            <a:endParaRPr 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63312" y="6474578"/>
            <a:ext cx="2438399" cy="365760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80105" y="6474578"/>
            <a:ext cx="2367281" cy="365760"/>
          </a:xfrm>
          <a:prstGeom prst="rect">
            <a:avLst/>
          </a:prstGeom>
        </p:spPr>
        <p:txBody>
          <a:bodyPr/>
          <a:lstStyle/>
          <a:p>
            <a:r>
              <a:rPr lang="hr-HR"/>
              <a:t>Pronalazak i vrednovanje informacija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53288-D357-4E6F-8666-F04D8D3A031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utnik 9"/>
          <p:cNvSpPr/>
          <p:nvPr userDrawn="1"/>
        </p:nvSpPr>
        <p:spPr>
          <a:xfrm>
            <a:off x="935596" y="6489384"/>
            <a:ext cx="8208404" cy="396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766" y="332656"/>
            <a:ext cx="8015347" cy="79084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hr-HR" dirty="0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5596" y="1484783"/>
            <a:ext cx="7992888" cy="49568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hr-HR" dirty="0"/>
              <a:t>Kliknite da biste uredili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74907" y="6516710"/>
            <a:ext cx="350207" cy="341290"/>
          </a:xfrm>
          <a:ln>
            <a:noFill/>
          </a:ln>
        </p:spPr>
        <p:txBody>
          <a:bodyPr/>
          <a:lstStyle>
            <a:lvl1pPr>
              <a:defRPr sz="1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E5F53288-D357-4E6F-8666-F04D8D3A031A}" type="slidenum">
              <a:rPr lang="hr-HR" smtClean="0"/>
              <a:pPr/>
              <a:t>‹#›</a:t>
            </a:fld>
            <a:endParaRPr lang="hr-HR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5868144" y="6525341"/>
            <a:ext cx="2438399" cy="360000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r-H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35596" y="6489384"/>
            <a:ext cx="4932548" cy="395959"/>
          </a:xfrm>
          <a:prstGeom prst="rect">
            <a:avLst/>
          </a:prstGeom>
        </p:spPr>
        <p:txBody>
          <a:bodyPr anchor="ctr"/>
          <a:lstStyle>
            <a:lvl1pPr algn="l">
              <a:defRPr sz="1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ctr"/>
            <a:r>
              <a:rPr lang="hr-HR" smtClean="0"/>
              <a:t>Pronalazak i vrednovanje informacija</a:t>
            </a:r>
            <a:endParaRPr lang="hr-HR" dirty="0"/>
          </a:p>
        </p:txBody>
      </p:sp>
      <p:sp>
        <p:nvSpPr>
          <p:cNvPr id="9" name="Pravokutnik 8"/>
          <p:cNvSpPr/>
          <p:nvPr userDrawn="1"/>
        </p:nvSpPr>
        <p:spPr>
          <a:xfrm>
            <a:off x="0" y="0"/>
            <a:ext cx="9144000" cy="1886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 userDrawn="1"/>
        </p:nvSpPr>
        <p:spPr>
          <a:xfrm>
            <a:off x="864096" y="6381328"/>
            <a:ext cx="8279904" cy="49615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0105" y="5013176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05" y="2348880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63312" y="6474578"/>
            <a:ext cx="2438399" cy="365760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80105" y="6474578"/>
            <a:ext cx="2367281" cy="365760"/>
          </a:xfrm>
          <a:prstGeom prst="rect">
            <a:avLst/>
          </a:prstGeom>
        </p:spPr>
        <p:txBody>
          <a:bodyPr/>
          <a:lstStyle/>
          <a:p>
            <a:r>
              <a:rPr lang="hr-HR"/>
              <a:t>Pronalazak i vrednovanje informacija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53288-D357-4E6F-8666-F04D8D3A031A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Pravokutnik 7"/>
          <p:cNvSpPr/>
          <p:nvPr userDrawn="1"/>
        </p:nvSpPr>
        <p:spPr>
          <a:xfrm>
            <a:off x="0" y="0"/>
            <a:ext cx="9144000" cy="1886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0105" y="277022"/>
            <a:ext cx="7989518" cy="790840"/>
          </a:xfrm>
        </p:spPr>
        <p:txBody>
          <a:bodyPr/>
          <a:lstStyle/>
          <a:p>
            <a:r>
              <a:rPr lang="hr-HR" dirty="0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6201" y="1552464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2023" y="1552464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53288-D357-4E6F-8666-F04D8D3A031A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3"/>
          </p:nvPr>
        </p:nvSpPr>
        <p:spPr>
          <a:xfrm>
            <a:off x="5868144" y="6525342"/>
            <a:ext cx="2438399" cy="332657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accent4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defRPr>
            </a:lvl1pPr>
          </a:lstStyle>
          <a:p>
            <a:endParaRPr lang="hr-HR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35596" y="6525343"/>
            <a:ext cx="4144373" cy="332657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accent4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defRPr>
            </a:lvl1pPr>
          </a:lstStyle>
          <a:p>
            <a:r>
              <a:rPr lang="hr-HR"/>
              <a:t>Pronalazak i vrednovanje informacija</a:t>
            </a:r>
            <a:endParaRPr lang="hr-HR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489" y="192206"/>
            <a:ext cx="7989518" cy="790840"/>
          </a:xfrm>
        </p:spPr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05" y="1525560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0105" y="2165322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2407" y="1505744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82407" y="219583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53288-D357-4E6F-8666-F04D8D3A031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utnik 7"/>
          <p:cNvSpPr/>
          <p:nvPr userDrawn="1"/>
        </p:nvSpPr>
        <p:spPr>
          <a:xfrm>
            <a:off x="935596" y="6489384"/>
            <a:ext cx="8208404" cy="396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734001" y="6519624"/>
            <a:ext cx="2438399" cy="36576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80105" y="6489384"/>
            <a:ext cx="4853896" cy="396000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lang="hr-HR" dirty="0"/>
              <a:t>Pronalazak i vrednovanje informacija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5F53288-D357-4E6F-8666-F04D8D3A031A}" type="slidenum">
              <a:rPr lang="hr-HR" smtClean="0"/>
              <a:pPr/>
              <a:t>‹#›</a:t>
            </a:fld>
            <a:endParaRPr lang="hr-HR" dirty="0"/>
          </a:p>
        </p:txBody>
      </p:sp>
      <p:sp>
        <p:nvSpPr>
          <p:cNvPr id="6" name="Pravokutnik 5"/>
          <p:cNvSpPr/>
          <p:nvPr userDrawn="1"/>
        </p:nvSpPr>
        <p:spPr>
          <a:xfrm>
            <a:off x="0" y="0"/>
            <a:ext cx="9144000" cy="1886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263312" y="6474578"/>
            <a:ext cx="2438399" cy="365760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80105" y="6474578"/>
            <a:ext cx="2367281" cy="365760"/>
          </a:xfrm>
          <a:prstGeom prst="rect">
            <a:avLst/>
          </a:prstGeom>
        </p:spPr>
        <p:txBody>
          <a:bodyPr/>
          <a:lstStyle/>
          <a:p>
            <a:r>
              <a:rPr lang="hr-HR"/>
              <a:t>Pronalazak i vrednovanje informacija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53288-D357-4E6F-8666-F04D8D3A031A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61817" y="188640"/>
            <a:ext cx="7772400" cy="4942840"/>
          </a:xfrm>
        </p:spPr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057" y="5501374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77057" y="163372"/>
            <a:ext cx="8156448" cy="52257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Pritisnite ikonu za dodavanje slike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057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3263312" y="6474578"/>
            <a:ext cx="2438399" cy="365760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F53288-D357-4E6F-8666-F04D8D3A031A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880105" y="6474578"/>
            <a:ext cx="2367281" cy="365760"/>
          </a:xfrm>
          <a:prstGeom prst="rect">
            <a:avLst/>
          </a:prstGeom>
        </p:spPr>
        <p:txBody>
          <a:bodyPr/>
          <a:lstStyle/>
          <a:p>
            <a:r>
              <a:rPr lang="hr-HR"/>
              <a:t>Pronalazak i vrednovanje informacija</a:t>
            </a:r>
          </a:p>
        </p:txBody>
      </p:sp>
    </p:spTree>
  </p:cSld>
  <p:clrMapOvr>
    <a:masterClrMapping/>
  </p:clrMapOvr>
  <p:transition spd="slow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63312" y="6474578"/>
            <a:ext cx="2438399" cy="365760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80105" y="6474578"/>
            <a:ext cx="2367281" cy="365760"/>
          </a:xfrm>
          <a:prstGeom prst="rect">
            <a:avLst/>
          </a:prstGeom>
        </p:spPr>
        <p:txBody>
          <a:bodyPr/>
          <a:lstStyle/>
          <a:p>
            <a:r>
              <a:rPr lang="hr-HR"/>
              <a:t>Pronalazak i vrednovanje informacija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53288-D357-4E6F-8666-F04D8D3A031A}" type="slidenum">
              <a:rPr lang="hr-HR" smtClean="0"/>
              <a:pPr/>
              <a:t>‹#›</a:t>
            </a:fld>
            <a:endParaRPr lang="hr-HR"/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370037" y="19970"/>
            <a:ext cx="773963" cy="1009592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48021"/>
            <a:ext cx="792088" cy="1008727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935596" y="1484784"/>
            <a:ext cx="7992888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574907" y="6525343"/>
            <a:ext cx="350207" cy="28618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E5F53288-D357-4E6F-8666-F04D8D3A031A}" type="slidenum">
              <a:rPr lang="hr-HR" smtClean="0"/>
              <a:pPr/>
              <a:t>‹#›</a:t>
            </a:fld>
            <a:endParaRPr lang="hr-HR" dirty="0"/>
          </a:p>
        </p:txBody>
      </p:sp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935596" y="269337"/>
            <a:ext cx="7989518" cy="7908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r-HR" dirty="0"/>
              <a:t>Uredite stil naslova matrice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5868144" y="6525342"/>
            <a:ext cx="2438399" cy="332657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r-HR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35596" y="6525343"/>
            <a:ext cx="4144373" cy="332657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hr-HR" smtClean="0"/>
              <a:t>Pronalazak i vrednovanje informacija</a:t>
            </a:r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4" r:id="rId6"/>
    <p:sldLayoutId id="2147483765" r:id="rId7"/>
    <p:sldLayoutId id="2147483766" r:id="rId8"/>
    <p:sldLayoutId id="2147483767" r:id="rId9"/>
    <p:sldLayoutId id="2147483768" r:id="rId10"/>
  </p:sldLayoutIdLst>
  <p:transition spd="slow">
    <p:split orient="vert"/>
  </p:transition>
  <p:hf hdr="0" dt="0"/>
  <p:txStyles>
    <p:titleStyle>
      <a:lvl1pPr algn="ctr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1"/>
          </a:solidFill>
          <a:effectLst/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2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ahoo.com/" TargetMode="External"/><Relationship Id="rId3" Type="http://schemas.openxmlformats.org/officeDocument/2006/relationships/image" Target="../media/image6.jpeg"/><Relationship Id="rId7" Type="http://schemas.openxmlformats.org/officeDocument/2006/relationships/hyperlink" Target="https://www.google.hr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hyperlink" Target="https://bing.com/" TargetMode="External"/><Relationship Id="rId5" Type="http://schemas.openxmlformats.org/officeDocument/2006/relationships/image" Target="../media/image8.png"/><Relationship Id="rId10" Type="http://schemas.openxmlformats.org/officeDocument/2006/relationships/hyperlink" Target="http://duckduckgo.com/" TargetMode="External"/><Relationship Id="rId4" Type="http://schemas.openxmlformats.org/officeDocument/2006/relationships/image" Target="../media/image7.jpeg"/><Relationship Id="rId9" Type="http://schemas.openxmlformats.org/officeDocument/2006/relationships/hyperlink" Target="http://ask.com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fesearchkids.com/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duckduckgo.com/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uckduckgo.com/" TargetMode="External"/><Relationship Id="rId2" Type="http://schemas.openxmlformats.org/officeDocument/2006/relationships/hyperlink" Target="https://www.safesearchkids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hr-HR" dirty="0"/>
              <a:t>4</a:t>
            </a:r>
            <a:r>
              <a:rPr lang="hr-HR" dirty="0" smtClean="0"/>
              <a:t>. </a:t>
            </a:r>
            <a:r>
              <a:rPr lang="hr-HR" dirty="0"/>
              <a:t>E - svijet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043608" y="4283204"/>
            <a:ext cx="7344816" cy="1378044"/>
          </a:xfrm>
        </p:spPr>
        <p:txBody>
          <a:bodyPr/>
          <a:lstStyle/>
          <a:p>
            <a:r>
              <a:rPr lang="hr-HR" sz="3400" dirty="0" smtClean="0"/>
              <a:t>4.5 </a:t>
            </a:r>
            <a:r>
              <a:rPr lang="hr-HR" sz="3400" dirty="0"/>
              <a:t>Pronalazak i vrednovanje informacija</a:t>
            </a:r>
          </a:p>
        </p:txBody>
      </p:sp>
    </p:spTree>
    <p:extLst>
      <p:ext uri="{BB962C8B-B14F-4D97-AF65-F5344CB8AC3E}">
        <p14:creationId xmlns:p14="http://schemas.microsoft.com/office/powerpoint/2010/main" xmlns="" val="3158810633"/>
      </p:ext>
    </p:extLst>
  </p:cSld>
  <p:clrMapOvr>
    <a:masterClrMapping/>
  </p:clrMapOvr>
  <p:transition spd="slow">
    <p:split orient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title"/>
          </p:nvPr>
        </p:nvSpPr>
        <p:spPr>
          <a:xfrm>
            <a:off x="909766" y="332656"/>
            <a:ext cx="8015347" cy="1440160"/>
          </a:xfrm>
        </p:spPr>
        <p:txBody>
          <a:bodyPr/>
          <a:lstStyle/>
          <a:p>
            <a:r>
              <a:rPr lang="it-IT" sz="4000" dirty="0"/>
              <a:t>KAKO PROCIJENITI I VREDNOVATI INTERNETSKU STRANICU?</a:t>
            </a:r>
            <a:endParaRPr lang="hr-HR" sz="4000" dirty="0"/>
          </a:p>
        </p:txBody>
      </p:sp>
      <p:sp>
        <p:nvSpPr>
          <p:cNvPr id="9" name="Rezervirano mjesto sadržaja 8"/>
          <p:cNvSpPr>
            <a:spLocks noGrp="1"/>
          </p:cNvSpPr>
          <p:nvPr>
            <p:ph idx="1"/>
          </p:nvPr>
        </p:nvSpPr>
        <p:spPr>
          <a:xfrm>
            <a:off x="935596" y="2492896"/>
            <a:ext cx="7992888" cy="3948770"/>
          </a:xfrm>
        </p:spPr>
        <p:txBody>
          <a:bodyPr/>
          <a:lstStyle/>
          <a:p>
            <a:r>
              <a:rPr lang="hr-HR" dirty="0"/>
              <a:t>Moram li svaku riječ detaljno pročitati?</a:t>
            </a:r>
          </a:p>
          <a:p>
            <a:r>
              <a:rPr lang="hr-HR" dirty="0"/>
              <a:t>Tko je autor stranice i kada je nastala?</a:t>
            </a:r>
          </a:p>
          <a:p>
            <a:r>
              <a:rPr lang="hr-HR" dirty="0"/>
              <a:t>Gdje vode poveznice (linkovi)?</a:t>
            </a:r>
          </a:p>
          <a:p>
            <a:r>
              <a:rPr lang="hr-HR" dirty="0"/>
              <a:t>Koja je adresa internetske stranice?</a:t>
            </a:r>
          </a:p>
          <a:p>
            <a:r>
              <a:rPr lang="hr-HR" dirty="0"/>
              <a:t>Jesi li pronašao ono što želiš saznati?</a:t>
            </a:r>
          </a:p>
          <a:p>
            <a:r>
              <a:rPr lang="hr-HR" dirty="0"/>
              <a:t>Vjeruješ li sadržaju na stranici?</a:t>
            </a:r>
          </a:p>
          <a:p>
            <a:r>
              <a:rPr lang="hr-HR" dirty="0"/>
              <a:t>Uvijek provjeri informacije na još nekoliko internetskih stranica.</a:t>
            </a:r>
          </a:p>
        </p:txBody>
      </p:sp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53288-D357-4E6F-8666-F04D8D3A031A}" type="slidenum">
              <a:rPr lang="hr-HR" smtClean="0"/>
              <a:pPr/>
              <a:t>10</a:t>
            </a:fld>
            <a:endParaRPr lang="hr-HR" dirty="0"/>
          </a:p>
        </p:txBody>
      </p:sp>
      <p:sp>
        <p:nvSpPr>
          <p:cNvPr id="2" name="Rezervirano mjesto podnožja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ctr"/>
            <a:r>
              <a:rPr lang="hr-HR" dirty="0"/>
              <a:t>Pronalazak i vrednovanje informacija</a:t>
            </a:r>
          </a:p>
        </p:txBody>
      </p:sp>
    </p:spTree>
    <p:extLst>
      <p:ext uri="{BB962C8B-B14F-4D97-AF65-F5344CB8AC3E}">
        <p14:creationId xmlns:p14="http://schemas.microsoft.com/office/powerpoint/2010/main" xmlns="" val="353319652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lika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5859"/>
          <a:stretch/>
        </p:blipFill>
        <p:spPr>
          <a:xfrm>
            <a:off x="5106360" y="1606963"/>
            <a:ext cx="4115508" cy="4371629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INTERNETSKE TRAŽILICE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35596" y="2060848"/>
            <a:ext cx="4932548" cy="4236802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hr-HR" sz="2800" b="1" dirty="0"/>
              <a:t>Internetske tražilice</a:t>
            </a:r>
            <a:r>
              <a:rPr lang="hr-HR" sz="2800" dirty="0"/>
              <a:t> su specijalizirane </a:t>
            </a:r>
            <a:r>
              <a:rPr lang="hr-HR" dirty="0"/>
              <a:t>stranice na internetu pomoću kojih pretražujemo informacije na internetu pomoću ključnih riječi.</a:t>
            </a:r>
          </a:p>
          <a:p>
            <a:pPr marL="114300" indent="0">
              <a:buNone/>
            </a:pPr>
            <a:endParaRPr lang="hr-HR" sz="2800" dirty="0"/>
          </a:p>
          <a:p>
            <a:pPr marL="114300" indent="0">
              <a:buNone/>
            </a:pPr>
            <a:r>
              <a:rPr lang="hr-HR" dirty="0"/>
              <a:t>Njihova je glavna funkcija pomoć u pronalaženju informacija pohranjenih na internetu.</a:t>
            </a:r>
          </a:p>
          <a:p>
            <a:pPr marL="114300" indent="0">
              <a:buNone/>
            </a:pPr>
            <a:endParaRPr lang="hr-HR" sz="2000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53288-D357-4E6F-8666-F04D8D3A031A}" type="slidenum">
              <a:rPr lang="hr-HR" smtClean="0"/>
              <a:pPr/>
              <a:t>2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ctr"/>
            <a:r>
              <a:rPr lang="hr-HR"/>
              <a:t>Pronalazak i vrednovanje informacija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681368906"/>
      </p:ext>
    </p:extLst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INTERNETSKE TRAŽILICE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53288-D357-4E6F-8666-F04D8D3A031A}" type="slidenum">
              <a:rPr lang="hr-HR" smtClean="0"/>
              <a:pPr/>
              <a:t>3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ctr"/>
            <a:r>
              <a:rPr lang="hr-HR"/>
              <a:t>Pronalazak i vrednovanje informacija</a:t>
            </a:r>
            <a:endParaRPr lang="hr-HR" dirty="0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77073" y="1282738"/>
            <a:ext cx="2241895" cy="983589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694" b="22811"/>
          <a:stretch/>
        </p:blipFill>
        <p:spPr>
          <a:xfrm>
            <a:off x="1840215" y="2933535"/>
            <a:ext cx="2482040" cy="858558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2743" b="12958"/>
          <a:stretch/>
        </p:blipFill>
        <p:spPr>
          <a:xfrm>
            <a:off x="6433629" y="2933955"/>
            <a:ext cx="1744498" cy="864096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626863" y="4453910"/>
            <a:ext cx="1358030" cy="1358030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/>
        </p:nvPicPr>
        <p:blipFill rotWithShape="1">
          <a:blip r:embed="rId6" cstate="print"/>
          <a:srcRect l="11514" t="10307" r="11513" b="19327"/>
          <a:stretch/>
        </p:blipFill>
        <p:spPr>
          <a:xfrm>
            <a:off x="2375492" y="4525635"/>
            <a:ext cx="1695745" cy="1180965"/>
          </a:xfrm>
          <a:prstGeom prst="rect">
            <a:avLst/>
          </a:prstGeom>
        </p:spPr>
      </p:pic>
      <p:sp>
        <p:nvSpPr>
          <p:cNvPr id="12" name="Zaobljeni pravokutnik 11"/>
          <p:cNvSpPr/>
          <p:nvPr/>
        </p:nvSpPr>
        <p:spPr>
          <a:xfrm>
            <a:off x="3250148" y="2242450"/>
            <a:ext cx="3672408" cy="63781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600" u="sng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7"/>
              </a:rPr>
              <a:t>https://www.google.hr </a:t>
            </a:r>
            <a:endParaRPr lang="hr-HR" sz="2600" u="sng" dirty="0"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Zaobljeni pravokutnik 12"/>
          <p:cNvSpPr/>
          <p:nvPr/>
        </p:nvSpPr>
        <p:spPr>
          <a:xfrm>
            <a:off x="1056512" y="3781277"/>
            <a:ext cx="3947536" cy="63781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600" dirty="0">
                <a:solidFill>
                  <a:srgbClr val="39639D">
                    <a:lumMod val="7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8"/>
              </a:rPr>
              <a:t>https://www.yahoo.com</a:t>
            </a:r>
            <a:endParaRPr lang="hr-HR" sz="2600" dirty="0"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Zaobljeni pravokutnik 14"/>
          <p:cNvSpPr/>
          <p:nvPr/>
        </p:nvSpPr>
        <p:spPr>
          <a:xfrm>
            <a:off x="5863292" y="5770317"/>
            <a:ext cx="2885174" cy="63781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600" dirty="0">
                <a:solidFill>
                  <a:srgbClr val="39639D">
                    <a:lumMod val="7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9"/>
              </a:rPr>
              <a:t>http://ask.com</a:t>
            </a:r>
            <a:endParaRPr lang="hr-HR" sz="2600" dirty="0"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Zaobljeni pravokutnik 15"/>
          <p:cNvSpPr/>
          <p:nvPr/>
        </p:nvSpPr>
        <p:spPr>
          <a:xfrm>
            <a:off x="1056512" y="5770828"/>
            <a:ext cx="3947536" cy="63781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600" dirty="0">
                <a:solidFill>
                  <a:srgbClr val="39639D">
                    <a:lumMod val="7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10"/>
              </a:rPr>
              <a:t>http://duckduckgo.com</a:t>
            </a:r>
            <a:endParaRPr lang="hr-HR" sz="2600" dirty="0"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Zaobljeni pravokutnik 16"/>
          <p:cNvSpPr/>
          <p:nvPr/>
        </p:nvSpPr>
        <p:spPr>
          <a:xfrm>
            <a:off x="5863291" y="3816098"/>
            <a:ext cx="2885174" cy="63781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600" dirty="0">
                <a:solidFill>
                  <a:srgbClr val="39639D">
                    <a:lumMod val="7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11"/>
              </a:rPr>
              <a:t>https://bing.com</a:t>
            </a:r>
            <a:endParaRPr lang="hr-HR" sz="2600" dirty="0"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3940885"/>
      </p:ext>
    </p:extLst>
  </p:cSld>
  <p:clrMapOvr>
    <a:masterClrMapping/>
  </p:clrMapOvr>
  <p:transition spd="slow"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SAFE SEARCH KIDS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35596" y="1484783"/>
            <a:ext cx="7992888" cy="1440161"/>
          </a:xfrm>
        </p:spPr>
        <p:txBody>
          <a:bodyPr>
            <a:normAutofit/>
          </a:bodyPr>
          <a:lstStyle/>
          <a:p>
            <a:r>
              <a:rPr lang="pl-PL" dirty="0"/>
              <a:t>je Googleova tražilica s </a:t>
            </a:r>
            <a:r>
              <a:rPr lang="hr-HR" dirty="0"/>
              <a:t>filtriranim rezultatima pretraživanja namijenjena najmlađima.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53288-D357-4E6F-8666-F04D8D3A031A}" type="slidenum">
              <a:rPr lang="hr-HR" smtClean="0"/>
              <a:pPr/>
              <a:t>4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ctr"/>
            <a:r>
              <a:rPr lang="hr-HR"/>
              <a:t>Pronalazak i vrednovanje informacija</a:t>
            </a:r>
            <a:endParaRPr lang="hr-HR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03115" y="2348880"/>
            <a:ext cx="5657850" cy="4057650"/>
          </a:xfrm>
          <a:prstGeom prst="rect">
            <a:avLst/>
          </a:prstGeom>
        </p:spPr>
      </p:pic>
      <p:sp>
        <p:nvSpPr>
          <p:cNvPr id="7" name="Zaobljeni pravokutnik 6"/>
          <p:cNvSpPr/>
          <p:nvPr/>
        </p:nvSpPr>
        <p:spPr>
          <a:xfrm>
            <a:off x="2310200" y="5589240"/>
            <a:ext cx="5243680" cy="63781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https://www.safesearchkids.com</a:t>
            </a:r>
            <a:endParaRPr lang="hr-HR" sz="2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6950705"/>
      </p:ext>
    </p:extLst>
  </p:cSld>
  <p:clrMapOvr>
    <a:masterClrMapping/>
  </p:clrMapOvr>
  <p:transition spd="slow">
    <p:split orient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DuckDuckGo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35596" y="1484783"/>
            <a:ext cx="8388932" cy="864097"/>
          </a:xfrm>
        </p:spPr>
        <p:txBody>
          <a:bodyPr>
            <a:normAutofit/>
          </a:bodyPr>
          <a:lstStyle/>
          <a:p>
            <a:r>
              <a:rPr lang="hr-HR" dirty="0"/>
              <a:t>Tražilica </a:t>
            </a:r>
            <a:r>
              <a:rPr lang="hr-HR" dirty="0" err="1"/>
              <a:t>DuckDuckGo</a:t>
            </a:r>
            <a:r>
              <a:rPr lang="hr-HR" dirty="0"/>
              <a:t> naglašava zaštitu privatnosti pretraživača.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53288-D357-4E6F-8666-F04D8D3A031A}" type="slidenum">
              <a:rPr lang="hr-HR" smtClean="0"/>
              <a:pPr/>
              <a:t>5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ctr"/>
            <a:r>
              <a:rPr lang="hr-HR"/>
              <a:t>Pronalazak i vrednovanje informacija</a:t>
            </a:r>
            <a:endParaRPr lang="hr-HR" dirty="0"/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72349" y="2369305"/>
            <a:ext cx="6719381" cy="3892607"/>
          </a:xfrm>
          <a:prstGeom prst="rect">
            <a:avLst/>
          </a:prstGeom>
        </p:spPr>
      </p:pic>
      <p:sp>
        <p:nvSpPr>
          <p:cNvPr id="9" name="Zaobljeni pravokutnik 8"/>
          <p:cNvSpPr/>
          <p:nvPr/>
        </p:nvSpPr>
        <p:spPr>
          <a:xfrm>
            <a:off x="4344194" y="5418930"/>
            <a:ext cx="3947536" cy="63781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600" dirty="0">
                <a:solidFill>
                  <a:srgbClr val="39639D">
                    <a:lumMod val="7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http://duckduckgo.com</a:t>
            </a:r>
            <a:endParaRPr lang="hr-HR" sz="2600" dirty="0"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7664297"/>
      </p:ext>
    </p:extLst>
  </p:cSld>
  <p:clrMapOvr>
    <a:masterClrMapping/>
  </p:clrMapOvr>
  <p:transition spd="slow"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ZADACI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8650" indent="-514350">
              <a:buFont typeface="+mj-lt"/>
              <a:buAutoNum type="arabicPeriod"/>
            </a:pPr>
            <a:r>
              <a:rPr lang="hr-HR" dirty="0"/>
              <a:t>Otvori internetsku stranicu</a:t>
            </a:r>
          </a:p>
          <a:p>
            <a:pPr marL="114300" indent="0" algn="ctr">
              <a:buNone/>
            </a:pPr>
            <a:r>
              <a:rPr lang="hr-HR" dirty="0">
                <a:solidFill>
                  <a:srgbClr val="002060"/>
                </a:solidFill>
                <a:hlinkClick r:id="rId2"/>
              </a:rPr>
              <a:t>https://www.safesearchkids.com</a:t>
            </a:r>
            <a:endParaRPr lang="hr-HR" dirty="0">
              <a:solidFill>
                <a:srgbClr val="002060"/>
              </a:solidFill>
            </a:endParaRPr>
          </a:p>
          <a:p>
            <a:r>
              <a:rPr lang="hr-HR" dirty="0"/>
              <a:t>To je </a:t>
            </a:r>
            <a:r>
              <a:rPr lang="hr-HR" dirty="0" err="1"/>
              <a:t>Googleova</a:t>
            </a:r>
            <a:r>
              <a:rPr lang="hr-HR" dirty="0"/>
              <a:t> tražilica s filtriranim rezultatima pretraživanja namijenjena najmlađima. </a:t>
            </a:r>
          </a:p>
          <a:p>
            <a:pPr marL="114300" indent="0">
              <a:buNone/>
            </a:pPr>
            <a:endParaRPr lang="hr-HR" dirty="0"/>
          </a:p>
          <a:p>
            <a:pPr marL="628650" indent="-514350">
              <a:buFont typeface="+mj-lt"/>
              <a:buAutoNum type="arabicPeriod" startAt="2"/>
            </a:pPr>
            <a:r>
              <a:rPr lang="hr-HR" dirty="0"/>
              <a:t>Otvori internetsku tražilicu </a:t>
            </a:r>
            <a:r>
              <a:rPr lang="hr-HR" dirty="0" err="1"/>
              <a:t>DuckDuckGo</a:t>
            </a:r>
            <a:r>
              <a:rPr lang="hr-HR" dirty="0"/>
              <a:t>.</a:t>
            </a:r>
          </a:p>
          <a:p>
            <a:pPr marL="114300" indent="0" algn="ctr">
              <a:buNone/>
            </a:pPr>
            <a:r>
              <a:rPr lang="hr-HR" dirty="0">
                <a:solidFill>
                  <a:srgbClr val="39639D">
                    <a:lumMod val="75000"/>
                  </a:srgbClr>
                </a:solidFill>
                <a:hlinkClick r:id="rId3"/>
              </a:rPr>
              <a:t>http://duckduckgo.com</a:t>
            </a:r>
            <a:endParaRPr lang="hr-HR" dirty="0"/>
          </a:p>
          <a:p>
            <a:r>
              <a:rPr lang="hr-HR" dirty="0"/>
              <a:t>Tražilica </a:t>
            </a:r>
            <a:r>
              <a:rPr lang="hr-HR" dirty="0" err="1"/>
              <a:t>DuckDuckGo</a:t>
            </a:r>
            <a:r>
              <a:rPr lang="hr-HR" dirty="0"/>
              <a:t> također je vrlo korisna, jer naglašava zaštitu privatnosti pretraživača. 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53288-D357-4E6F-8666-F04D8D3A031A}" type="slidenum">
              <a:rPr lang="hr-HR" smtClean="0"/>
              <a:pPr/>
              <a:t>6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ctr"/>
            <a:r>
              <a:rPr lang="hr-HR"/>
              <a:t>Pronalazak i vrednovanje informacija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22151528"/>
      </p:ext>
    </p:extLst>
  </p:cSld>
  <p:clrMapOvr>
    <a:masterClrMapping/>
  </p:clrMapOvr>
  <p:transition spd="slow">
    <p:split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Slika 12"/>
          <p:cNvPicPr>
            <a:picLocks noChangeAspect="1"/>
          </p:cNvPicPr>
          <p:nvPr/>
        </p:nvPicPr>
        <p:blipFill rotWithShape="1">
          <a:blip r:embed="rId2" cstate="print"/>
          <a:srcRect l="7091" t="13372"/>
          <a:stretch/>
        </p:blipFill>
        <p:spPr>
          <a:xfrm>
            <a:off x="2555776" y="3587329"/>
            <a:ext cx="4896544" cy="2885871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PRETRAŽIVANJE SADRŽAJA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35596" y="1484783"/>
            <a:ext cx="7992888" cy="1800201"/>
          </a:xfrm>
        </p:spPr>
        <p:txBody>
          <a:bodyPr/>
          <a:lstStyle/>
          <a:p>
            <a:r>
              <a:rPr lang="hr-HR" dirty="0"/>
              <a:t>Tražilice pretražuju mrežni sadržaj po </a:t>
            </a:r>
            <a:r>
              <a:rPr lang="hr-HR" b="1" dirty="0"/>
              <a:t>ključnom</a:t>
            </a:r>
            <a:r>
              <a:rPr lang="hr-HR" dirty="0"/>
              <a:t> </a:t>
            </a:r>
            <a:r>
              <a:rPr lang="hr-HR" b="1" dirty="0"/>
              <a:t>pojmu.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53288-D357-4E6F-8666-F04D8D3A031A}" type="slidenum">
              <a:rPr lang="hr-HR" smtClean="0"/>
              <a:pPr/>
              <a:t>7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ctr"/>
            <a:r>
              <a:rPr lang="hr-HR"/>
              <a:t>Pronalazak i vrednovanje informacija</a:t>
            </a:r>
            <a:endParaRPr lang="hr-HR" dirty="0"/>
          </a:p>
        </p:txBody>
      </p:sp>
      <p:cxnSp>
        <p:nvCxnSpPr>
          <p:cNvPr id="7" name="Ravni poveznik sa strelicom 6"/>
          <p:cNvCxnSpPr/>
          <p:nvPr/>
        </p:nvCxnSpPr>
        <p:spPr>
          <a:xfrm>
            <a:off x="3401870" y="3394083"/>
            <a:ext cx="0" cy="144293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aobljeni pravokutnik 8"/>
          <p:cNvSpPr/>
          <p:nvPr/>
        </p:nvSpPr>
        <p:spPr>
          <a:xfrm>
            <a:off x="1009457" y="2768696"/>
            <a:ext cx="5000787" cy="81863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Ključan pojam upisuješ u okvir za upisivanje pojmova pretrage.</a:t>
            </a:r>
          </a:p>
        </p:txBody>
      </p:sp>
      <p:sp>
        <p:nvSpPr>
          <p:cNvPr id="10" name="Elipsa 9"/>
          <p:cNvSpPr/>
          <p:nvPr/>
        </p:nvSpPr>
        <p:spPr>
          <a:xfrm>
            <a:off x="5686208" y="2311837"/>
            <a:ext cx="648072" cy="64807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</a:t>
            </a:r>
          </a:p>
        </p:txBody>
      </p:sp>
      <p:cxnSp>
        <p:nvCxnSpPr>
          <p:cNvPr id="20" name="Ravni poveznik sa strelicom 19"/>
          <p:cNvCxnSpPr/>
          <p:nvPr/>
        </p:nvCxnSpPr>
        <p:spPr>
          <a:xfrm flipH="1">
            <a:off x="5004048" y="5142810"/>
            <a:ext cx="2304256" cy="48223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aobljeni pravokutnik 17"/>
          <p:cNvSpPr/>
          <p:nvPr/>
        </p:nvSpPr>
        <p:spPr>
          <a:xfrm>
            <a:off x="5663072" y="4447921"/>
            <a:ext cx="3332769" cy="8466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klik na gumb</a:t>
            </a:r>
          </a:p>
          <a:p>
            <a:pPr algn="ctr"/>
            <a:r>
              <a:rPr lang="hr-HR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Google pretraživanje. </a:t>
            </a:r>
          </a:p>
        </p:txBody>
      </p:sp>
      <p:sp>
        <p:nvSpPr>
          <p:cNvPr id="19" name="Elipsa 18"/>
          <p:cNvSpPr/>
          <p:nvPr/>
        </p:nvSpPr>
        <p:spPr>
          <a:xfrm>
            <a:off x="8347769" y="4115552"/>
            <a:ext cx="648072" cy="64807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</a:t>
            </a:r>
          </a:p>
        </p:txBody>
      </p:sp>
    </p:spTree>
    <p:extLst>
      <p:ext uri="{BB962C8B-B14F-4D97-AF65-F5344CB8AC3E}">
        <p14:creationId xmlns:p14="http://schemas.microsoft.com/office/powerpoint/2010/main" xmlns="" val="84909483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53288-D357-4E6F-8666-F04D8D3A031A}" type="slidenum">
              <a:rPr lang="hr-HR" smtClean="0"/>
              <a:pPr/>
              <a:t>8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4294967295"/>
          </p:nvPr>
        </p:nvSpPr>
        <p:spPr>
          <a:xfrm>
            <a:off x="909766" y="6479826"/>
            <a:ext cx="4932363" cy="395288"/>
          </a:xfrm>
        </p:spPr>
        <p:txBody>
          <a:bodyPr anchor="ctr"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Pronalazak i vrednovanje informacija</a:t>
            </a:r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59426" b="53965"/>
          <a:stretch/>
        </p:blipFill>
        <p:spPr>
          <a:xfrm>
            <a:off x="1365586" y="1738674"/>
            <a:ext cx="5434085" cy="4612089"/>
          </a:xfrm>
          <a:prstGeom prst="rect">
            <a:avLst/>
          </a:prstGeom>
          <a:ln w="57150">
            <a:solidFill>
              <a:schemeClr val="bg2">
                <a:lumMod val="50000"/>
              </a:schemeClr>
            </a:solidFill>
          </a:ln>
        </p:spPr>
      </p:pic>
      <p:sp>
        <p:nvSpPr>
          <p:cNvPr id="11" name="Zaobljeni pravokutnik 10"/>
          <p:cNvSpPr/>
          <p:nvPr/>
        </p:nvSpPr>
        <p:spPr>
          <a:xfrm>
            <a:off x="5535495" y="2034690"/>
            <a:ext cx="3354835" cy="161263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20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Upisani pojam postaje ključna riječ za pretragu i tražilica će prikazati sve stranice koje opisuje zadani pojam.</a:t>
            </a:r>
          </a:p>
        </p:txBody>
      </p:sp>
      <p:cxnSp>
        <p:nvCxnSpPr>
          <p:cNvPr id="22" name="Ravni poveznik sa strelicom 21"/>
          <p:cNvCxnSpPr>
            <a:stCxn id="11" idx="1"/>
          </p:cNvCxnSpPr>
          <p:nvPr/>
        </p:nvCxnSpPr>
        <p:spPr>
          <a:xfrm flipH="1" flipV="1">
            <a:off x="4283968" y="2492896"/>
            <a:ext cx="1251527" cy="34811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aobljeni pravokutnik 24"/>
          <p:cNvSpPr/>
          <p:nvPr/>
        </p:nvSpPr>
        <p:spPr>
          <a:xfrm>
            <a:off x="5551665" y="3984605"/>
            <a:ext cx="3373448" cy="14228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20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Prikaz adresa stranica, ispod svake stranice je ulomak teksta u kojem se spominje ključni pojam.</a:t>
            </a:r>
          </a:p>
        </p:txBody>
      </p:sp>
      <p:cxnSp>
        <p:nvCxnSpPr>
          <p:cNvPr id="29" name="Ravni poveznik sa strelicom 28"/>
          <p:cNvCxnSpPr>
            <a:stCxn id="25" idx="1"/>
          </p:cNvCxnSpPr>
          <p:nvPr/>
        </p:nvCxnSpPr>
        <p:spPr>
          <a:xfrm flipH="1">
            <a:off x="4851060" y="4696024"/>
            <a:ext cx="700605" cy="97957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Zaobljeni pravokutnik 31"/>
          <p:cNvSpPr/>
          <p:nvPr/>
        </p:nvSpPr>
        <p:spPr>
          <a:xfrm>
            <a:off x="2918082" y="3907887"/>
            <a:ext cx="1932978" cy="41260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6" name="Zaobljeni pravokutnik 35"/>
          <p:cNvSpPr/>
          <p:nvPr/>
        </p:nvSpPr>
        <p:spPr>
          <a:xfrm>
            <a:off x="1023598" y="3503536"/>
            <a:ext cx="1536171" cy="17976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0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Stranicu otvaramo klikom na naziv stranice.</a:t>
            </a:r>
            <a:endParaRPr lang="hr-HR" sz="2000" dirty="0"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37" name="Ravni poveznik sa strelicom 36"/>
          <p:cNvCxnSpPr>
            <a:stCxn id="36" idx="3"/>
          </p:cNvCxnSpPr>
          <p:nvPr/>
        </p:nvCxnSpPr>
        <p:spPr>
          <a:xfrm flipV="1">
            <a:off x="2559769" y="4182894"/>
            <a:ext cx="310795" cy="21947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Elipsa 33"/>
          <p:cNvSpPr/>
          <p:nvPr/>
        </p:nvSpPr>
        <p:spPr>
          <a:xfrm>
            <a:off x="909766" y="2965805"/>
            <a:ext cx="648072" cy="64807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</a:t>
            </a:r>
          </a:p>
        </p:txBody>
      </p:sp>
      <p:sp>
        <p:nvSpPr>
          <p:cNvPr id="13" name="Elipsa 12"/>
          <p:cNvSpPr/>
          <p:nvPr/>
        </p:nvSpPr>
        <p:spPr>
          <a:xfrm>
            <a:off x="8456052" y="3672417"/>
            <a:ext cx="648072" cy="64807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</a:t>
            </a:r>
          </a:p>
        </p:txBody>
      </p:sp>
      <p:sp>
        <p:nvSpPr>
          <p:cNvPr id="40" name="Naslov 1"/>
          <p:cNvSpPr txBox="1">
            <a:spLocks/>
          </p:cNvSpPr>
          <p:nvPr/>
        </p:nvSpPr>
        <p:spPr>
          <a:xfrm>
            <a:off x="909766" y="332656"/>
            <a:ext cx="8015347" cy="79084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Fira Sans" panose="020B0503050000020004" pitchFamily="34" charset="0"/>
                <a:ea typeface="Fira Sans" panose="020B0503050000020004" pitchFamily="34" charset="0"/>
                <a:cs typeface="+mj-cs"/>
              </a:defRPr>
            </a:lvl1pPr>
          </a:lstStyle>
          <a:p>
            <a:r>
              <a:rPr lang="hr-HR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PRETRAŽIVANJE SADRŽAJA</a:t>
            </a:r>
          </a:p>
        </p:txBody>
      </p:sp>
      <p:sp>
        <p:nvSpPr>
          <p:cNvPr id="55" name="Elipsa 54"/>
          <p:cNvSpPr/>
          <p:nvPr/>
        </p:nvSpPr>
        <p:spPr>
          <a:xfrm>
            <a:off x="8425974" y="1537270"/>
            <a:ext cx="648072" cy="64807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xmlns="" val="190007500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5" grpId="0" animBg="1"/>
      <p:bldP spid="32" grpId="0" animBg="1"/>
      <p:bldP spid="36" grpId="0" animBg="1"/>
      <p:bldP spid="34" grpId="0" animBg="1"/>
      <p:bldP spid="13" grpId="0" animBg="1"/>
      <p:bldP spid="5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podnožj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Pronalazak i vrednovanje informacija</a:t>
            </a:r>
            <a:endParaRPr lang="hr-HR" dirty="0"/>
          </a:p>
        </p:txBody>
      </p:sp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53288-D357-4E6F-8666-F04D8D3A031A}" type="slidenum">
              <a:rPr lang="hr-HR" smtClean="0"/>
              <a:pPr/>
              <a:t>9</a:t>
            </a:fld>
            <a:endParaRPr lang="hr-HR" dirty="0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1664712"/>
            <a:ext cx="4467225" cy="3499745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53089" y="2843361"/>
            <a:ext cx="4772025" cy="3609975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4" name="Zaobljeni pravokutnik 3"/>
          <p:cNvSpPr/>
          <p:nvPr/>
        </p:nvSpPr>
        <p:spPr>
          <a:xfrm>
            <a:off x="4237392" y="1385745"/>
            <a:ext cx="4906608" cy="128887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20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Pomoću ključne riječi možemo pretraživati </a:t>
            </a:r>
            <a:r>
              <a:rPr lang="hr-HR" sz="2000" b="1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slike (1)</a:t>
            </a:r>
            <a:r>
              <a:rPr lang="hr-HR" sz="20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hr-HR" sz="2000" b="1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videozapise (2)</a:t>
            </a:r>
            <a:r>
              <a:rPr lang="hr-HR" sz="20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r>
              <a:rPr lang="hr-HR" sz="20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karte ili kliknuti na </a:t>
            </a:r>
            <a:r>
              <a:rPr lang="hr-HR" sz="2000" b="1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više (3)</a:t>
            </a:r>
            <a:r>
              <a:rPr lang="hr-HR" sz="20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gdje nudi još nekoliko opcija.</a:t>
            </a:r>
          </a:p>
        </p:txBody>
      </p:sp>
      <p:sp>
        <p:nvSpPr>
          <p:cNvPr id="9" name="Elipsa 8"/>
          <p:cNvSpPr/>
          <p:nvPr/>
        </p:nvSpPr>
        <p:spPr>
          <a:xfrm>
            <a:off x="1813898" y="2195289"/>
            <a:ext cx="648072" cy="64807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</a:t>
            </a:r>
          </a:p>
        </p:txBody>
      </p:sp>
      <p:sp>
        <p:nvSpPr>
          <p:cNvPr id="10" name="Elipsa 9"/>
          <p:cNvSpPr/>
          <p:nvPr/>
        </p:nvSpPr>
        <p:spPr>
          <a:xfrm>
            <a:off x="7344308" y="2651547"/>
            <a:ext cx="648072" cy="64807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</a:t>
            </a:r>
          </a:p>
        </p:txBody>
      </p:sp>
      <p:sp>
        <p:nvSpPr>
          <p:cNvPr id="12" name="Zaobljeni pravokutnik 11"/>
          <p:cNvSpPr/>
          <p:nvPr/>
        </p:nvSpPr>
        <p:spPr>
          <a:xfrm>
            <a:off x="2920465" y="2377211"/>
            <a:ext cx="648072" cy="43204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3" name="Zaobljeni pravokutnik 12"/>
          <p:cNvSpPr/>
          <p:nvPr/>
        </p:nvSpPr>
        <p:spPr>
          <a:xfrm>
            <a:off x="7287247" y="3619960"/>
            <a:ext cx="879514" cy="43204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4" name="Zaobljeni pravokutnik 13"/>
          <p:cNvSpPr/>
          <p:nvPr/>
        </p:nvSpPr>
        <p:spPr>
          <a:xfrm>
            <a:off x="8269123" y="3601201"/>
            <a:ext cx="545710" cy="43204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cxnSp>
        <p:nvCxnSpPr>
          <p:cNvPr id="15" name="Ravni poveznik sa strelicom 14"/>
          <p:cNvCxnSpPr/>
          <p:nvPr/>
        </p:nvCxnSpPr>
        <p:spPr>
          <a:xfrm>
            <a:off x="2461970" y="2555329"/>
            <a:ext cx="458495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ni poveznik sa strelicom 18"/>
          <p:cNvCxnSpPr>
            <a:stCxn id="10" idx="4"/>
          </p:cNvCxnSpPr>
          <p:nvPr/>
        </p:nvCxnSpPr>
        <p:spPr>
          <a:xfrm>
            <a:off x="7668344" y="3299619"/>
            <a:ext cx="0" cy="32034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vni poveznik sa strelicom 23"/>
          <p:cNvCxnSpPr/>
          <p:nvPr/>
        </p:nvCxnSpPr>
        <p:spPr>
          <a:xfrm>
            <a:off x="8534904" y="3111393"/>
            <a:ext cx="0" cy="48980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lipsa 10"/>
          <p:cNvSpPr/>
          <p:nvPr/>
        </p:nvSpPr>
        <p:spPr>
          <a:xfrm>
            <a:off x="8217942" y="2651547"/>
            <a:ext cx="648072" cy="64807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</a:t>
            </a:r>
          </a:p>
        </p:txBody>
      </p:sp>
      <p:sp>
        <p:nvSpPr>
          <p:cNvPr id="25" name="Naslov 1"/>
          <p:cNvSpPr txBox="1">
            <a:spLocks/>
          </p:cNvSpPr>
          <p:nvPr/>
        </p:nvSpPr>
        <p:spPr>
          <a:xfrm>
            <a:off x="909766" y="332656"/>
            <a:ext cx="8015347" cy="79084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Fira Sans" panose="020B0503050000020004" pitchFamily="34" charset="0"/>
                <a:ea typeface="Fira Sans" panose="020B0503050000020004" pitchFamily="34" charset="0"/>
                <a:cs typeface="+mj-cs"/>
              </a:defRPr>
            </a:lvl1pPr>
          </a:lstStyle>
          <a:p>
            <a:r>
              <a:rPr lang="hr-HR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PRETRAŽIVANJE SADRŽAJA</a:t>
            </a:r>
          </a:p>
        </p:txBody>
      </p:sp>
      <p:cxnSp>
        <p:nvCxnSpPr>
          <p:cNvPr id="27" name="Ravni poveznik sa strelicom 26"/>
          <p:cNvCxnSpPr>
            <a:stCxn id="4" idx="1"/>
          </p:cNvCxnSpPr>
          <p:nvPr/>
        </p:nvCxnSpPr>
        <p:spPr>
          <a:xfrm flipH="1">
            <a:off x="3707904" y="2030185"/>
            <a:ext cx="529488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4661269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lfa_osnove">
  <a:themeElements>
    <a:clrScheme name="Gomilanj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usjednost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Alfa_osnove</Template>
  <TotalTime>2995</TotalTime>
  <Words>342</Words>
  <Application>Microsoft Office PowerPoint</Application>
  <PresentationFormat>Prikaz na zaslonu (4:3)</PresentationFormat>
  <Paragraphs>72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1" baseType="lpstr">
      <vt:lpstr>Alfa_osnove</vt:lpstr>
      <vt:lpstr>4. E - svijet</vt:lpstr>
      <vt:lpstr>INTERNETSKE TRAŽILICE</vt:lpstr>
      <vt:lpstr>INTERNETSKE TRAŽILICE</vt:lpstr>
      <vt:lpstr>SAFE SEARCH KIDS</vt:lpstr>
      <vt:lpstr>DuckDuckGo</vt:lpstr>
      <vt:lpstr>ZADACI</vt:lpstr>
      <vt:lpstr>PRETRAŽIVANJE SADRŽAJA</vt:lpstr>
      <vt:lpstr>Slajd 8</vt:lpstr>
      <vt:lpstr>Slajd 9</vt:lpstr>
      <vt:lpstr>KAKO PROCIJENITI I VREDNOVATI INTERNETSKU STRANICU?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</dc:title>
  <dc:creator>Blaženka</dc:creator>
  <cp:lastModifiedBy>PC</cp:lastModifiedBy>
  <cp:revision>140</cp:revision>
  <dcterms:created xsi:type="dcterms:W3CDTF">2013-04-15T10:22:21Z</dcterms:created>
  <dcterms:modified xsi:type="dcterms:W3CDTF">2026-03-13T07:21:52Z</dcterms:modified>
</cp:coreProperties>
</file>