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7" r:id="rId1"/>
  </p:sldMasterIdLst>
  <p:notesMasterIdLst>
    <p:notesMasterId r:id="rId12"/>
  </p:notesMasterIdLst>
  <p:sldIdLst>
    <p:sldId id="257" r:id="rId2"/>
    <p:sldId id="258" r:id="rId3"/>
    <p:sldId id="262" r:id="rId4"/>
    <p:sldId id="259" r:id="rId5"/>
    <p:sldId id="263" r:id="rId6"/>
    <p:sldId id="264" r:id="rId7"/>
    <p:sldId id="265" r:id="rId8"/>
    <p:sldId id="266" r:id="rId9"/>
    <p:sldId id="269" r:id="rId10"/>
    <p:sldId id="267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82" d="100"/>
          <a:sy n="82" d="100"/>
        </p:scale>
        <p:origin x="-1502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DB0FC-FD3C-47B0-9EC9-50393F4AC3D3}" type="datetimeFigureOut">
              <a:rPr lang="hr-HR" smtClean="0"/>
              <a:pPr/>
              <a:t>7.3.2026.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6476-C876-44F5-A08D-3BB404EB10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003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428" y="1412776"/>
            <a:ext cx="7344816" cy="2520000"/>
          </a:xfrm>
          <a:solidFill>
            <a:schemeClr val="accent1">
              <a:lumMod val="75000"/>
            </a:schemeClr>
          </a:solidFill>
        </p:spPr>
        <p:txBody>
          <a:bodyPr anchor="b"/>
          <a:lstStyle>
            <a:lvl1pPr>
              <a:defRPr sz="66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043608" y="4522440"/>
            <a:ext cx="7344816" cy="1332000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t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/>
              <a:t>Kliknite da biste uredili stil podnaslova matrice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hr-HR"/>
              <a:t>Prisjetimo se – Internet i internetski preglednici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66" y="236358"/>
            <a:ext cx="8015347" cy="1080000"/>
          </a:xfrm>
        </p:spPr>
        <p:txBody>
          <a:bodyPr/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9568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hr-HR" dirty="0"/>
              <a:t>Kliknite da biste uredili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4907" y="6516710"/>
            <a:ext cx="350207" cy="341290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868144" y="6525341"/>
            <a:ext cx="2438399" cy="3600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489384"/>
            <a:ext cx="4932548" cy="395959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r-HR" smtClean="0"/>
              <a:t>Prisjetimo se – Internet i internetski preglednici</a:t>
            </a:r>
            <a:endParaRPr lang="hr-HR" dirty="0"/>
          </a:p>
        </p:txBody>
      </p:sp>
      <p:sp>
        <p:nvSpPr>
          <p:cNvPr id="9" name="Pravokutnik 8"/>
          <p:cNvSpPr/>
          <p:nvPr userDrawn="1"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24" y="6281543"/>
            <a:ext cx="725449" cy="50781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5013176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2348880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hr-HR"/>
              <a:t>Prisjetimo se – Internet i internetski preglednici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Pravokutnik 7"/>
          <p:cNvSpPr/>
          <p:nvPr userDrawn="1"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277022"/>
            <a:ext cx="7989518" cy="790840"/>
          </a:xfrm>
        </p:spPr>
        <p:txBody>
          <a:bodyPr/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6201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23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5868144" y="6525342"/>
            <a:ext cx="2438399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525343"/>
            <a:ext cx="4144373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hr-HR"/>
              <a:t>Prisjetimo se – Internet i internetski preglednici</a:t>
            </a:r>
            <a:endParaRPr lang="hr-H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489" y="192206"/>
            <a:ext cx="7989518" cy="79084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1525560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5" y="2165322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2407" y="1505744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2407" y="219583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34001" y="6519624"/>
            <a:ext cx="2438399" cy="36576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Pravokutnik 5"/>
          <p:cNvSpPr/>
          <p:nvPr userDrawn="1"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hr-HR"/>
              <a:t>Prisjetimo se – Internet i internetski preglednici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61817" y="188640"/>
            <a:ext cx="7772400" cy="4942840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057" y="5501374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77057" y="163372"/>
            <a:ext cx="8156448" cy="52257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Pritisnite ikonu za dodavanje slike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057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hr-HR"/>
              <a:t>Prisjetimo se – Internet i internetski preglednici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hr-HR"/>
              <a:t>Prisjetimo se – Internet i internetski preglednici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70037" y="19970"/>
            <a:ext cx="773963" cy="100959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8021"/>
            <a:ext cx="792088" cy="100872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935596" y="1484784"/>
            <a:ext cx="799288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574907" y="6525343"/>
            <a:ext cx="350207" cy="286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935596" y="269337"/>
            <a:ext cx="7989518" cy="790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868144" y="6525342"/>
            <a:ext cx="2438399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525343"/>
            <a:ext cx="4144373" cy="33265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smtClean="0"/>
              <a:t>Prisjetimo se – Internet i internetski preglednici</a:t>
            </a:r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4" r:id="rId6"/>
    <p:sldLayoutId id="2147483765" r:id="rId7"/>
    <p:sldLayoutId id="2147483766" r:id="rId8"/>
    <p:sldLayoutId id="2147483767" r:id="rId9"/>
    <p:sldLayoutId id="2147483768" r:id="rId10"/>
  </p:sldLayoutIdLst>
  <p:transition spd="slow">
    <p:split orient="vert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200" kern="120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hr-HR" dirty="0"/>
              <a:t>4</a:t>
            </a:r>
            <a:r>
              <a:rPr lang="hr-HR" dirty="0" smtClean="0"/>
              <a:t>. </a:t>
            </a:r>
            <a:r>
              <a:rPr lang="hr-HR" dirty="0"/>
              <a:t>E - svijet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43608" y="4283204"/>
            <a:ext cx="7344816" cy="1378044"/>
          </a:xfrm>
        </p:spPr>
        <p:txBody>
          <a:bodyPr anchor="ctr"/>
          <a:lstStyle/>
          <a:p>
            <a:r>
              <a:rPr lang="hr-HR" sz="3400" dirty="0"/>
              <a:t>4</a:t>
            </a:r>
            <a:r>
              <a:rPr lang="hr-HR" sz="3400" dirty="0" smtClean="0"/>
              <a:t>.1 </a:t>
            </a:r>
            <a:r>
              <a:rPr lang="hr-HR" sz="3400" dirty="0"/>
              <a:t>Prisjetimo se – Internet i</a:t>
            </a:r>
          </a:p>
          <a:p>
            <a:r>
              <a:rPr lang="hr-HR" sz="3400" dirty="0"/>
              <a:t>internetski preglednici</a:t>
            </a:r>
          </a:p>
        </p:txBody>
      </p:sp>
    </p:spTree>
    <p:extLst>
      <p:ext uri="{BB962C8B-B14F-4D97-AF65-F5344CB8AC3E}">
        <p14:creationId xmlns:p14="http://schemas.microsoft.com/office/powerpoint/2010/main" xmlns="" val="3158810633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9767" y="344981"/>
            <a:ext cx="8015347" cy="1080000"/>
          </a:xfrm>
        </p:spPr>
        <p:txBody>
          <a:bodyPr/>
          <a:lstStyle/>
          <a:p>
            <a:r>
              <a:rPr lang="hr-HR" dirty="0"/>
              <a:t>SAŽETAK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988840"/>
            <a:ext cx="8100900" cy="4452826"/>
          </a:xfrm>
        </p:spPr>
        <p:txBody>
          <a:bodyPr>
            <a:normAutofit/>
          </a:bodyPr>
          <a:lstStyle/>
          <a:p>
            <a:r>
              <a:rPr lang="hr-HR" b="1" dirty="0"/>
              <a:t>Internet </a:t>
            </a:r>
            <a:r>
              <a:rPr lang="hr-HR" dirty="0"/>
              <a:t>je najveća svjetska mreža računala.</a:t>
            </a:r>
          </a:p>
          <a:p>
            <a:r>
              <a:rPr lang="hr-HR" b="1" dirty="0"/>
              <a:t>Internetski (mrežni) preglednik </a:t>
            </a:r>
            <a:r>
              <a:rPr lang="hr-HR" dirty="0"/>
              <a:t>je program koji omogućuje pregledavanje internetskih (mrežnih) stranica odnosno web-stranica. </a:t>
            </a:r>
          </a:p>
          <a:p>
            <a:r>
              <a:rPr lang="hr-HR" dirty="0"/>
              <a:t>Najpoznatiji </a:t>
            </a:r>
            <a:r>
              <a:rPr lang="hr-HR" b="1" dirty="0"/>
              <a:t>internetski preglednici </a:t>
            </a:r>
            <a:r>
              <a:rPr lang="hr-HR" dirty="0"/>
              <a:t>su: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hr-HR" sz="2400" dirty="0"/>
              <a:t>Google </a:t>
            </a:r>
            <a:r>
              <a:rPr lang="hr-HR" sz="2400" dirty="0" err="1"/>
              <a:t>Chrome</a:t>
            </a:r>
            <a:r>
              <a:rPr lang="hr-HR" sz="2400" dirty="0"/>
              <a:t> i 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hr-HR" sz="2400" dirty="0"/>
              <a:t>Safari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10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/>
              <a:t>Prisjetimo se – Internet i internetski preglednici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30546321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INTERNET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5" y="1664665"/>
            <a:ext cx="8169537" cy="1260279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Internet je najraširenija i najpoznatija </a:t>
            </a:r>
            <a:r>
              <a:rPr lang="hr-HR" b="1" dirty="0"/>
              <a:t>svjetska mreža računala </a:t>
            </a:r>
            <a:r>
              <a:rPr lang="hr-HR" dirty="0"/>
              <a:t>koja nam pruža razne </a:t>
            </a:r>
            <a:r>
              <a:rPr lang="hr-HR" b="1" dirty="0"/>
              <a:t>usluge</a:t>
            </a:r>
            <a:r>
              <a:rPr lang="hr-HR" dirty="0"/>
              <a:t>.</a:t>
            </a:r>
          </a:p>
          <a:p>
            <a:pPr marL="114300" indent="0" algn="just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2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/>
              <a:t>Prisjetimo se – Internet i internetski preglednici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009829"/>
            <a:ext cx="5048985" cy="3370484"/>
          </a:xfrm>
          <a:prstGeom prst="rect">
            <a:avLst/>
          </a:prstGeom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755575" y="3111944"/>
            <a:ext cx="3087960" cy="3248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ysClr val="windowText" lastClr="000000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ysClr val="windowText" lastClr="000000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ysClr val="windowText" lastClr="000000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ysClr val="windowText" lastClr="000000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ysClr val="windowText" lastClr="000000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korištenje internetskih usluga potreban nam je </a:t>
            </a:r>
            <a:r>
              <a:rPr lang="hr-H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internetski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(mrežni) </a:t>
            </a:r>
            <a:r>
              <a:rPr lang="hr-H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preglednik</a:t>
            </a:r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114300" indent="0" algn="just">
              <a:buFont typeface="Arial" pitchFamily="34" charset="0"/>
              <a:buNone/>
            </a:pPr>
            <a:endParaRPr lang="hr-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368906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NASTANAK INTERNETA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9571" y="1988840"/>
            <a:ext cx="4932549" cy="4452826"/>
          </a:xfrm>
        </p:spPr>
        <p:txBody>
          <a:bodyPr>
            <a:normAutofit/>
          </a:bodyPr>
          <a:lstStyle/>
          <a:p>
            <a:r>
              <a:rPr lang="hr-HR" b="1" dirty="0"/>
              <a:t>1969</a:t>
            </a:r>
            <a:r>
              <a:rPr lang="hr-HR" dirty="0"/>
              <a:t>. godine u Sjedinjenim Američkim Državama za potrebe Ministarstva obrane organizacija ARPA ostvarila je prvo međunarodno povezivanje nekoliko računala.</a:t>
            </a:r>
          </a:p>
          <a:p>
            <a:r>
              <a:rPr lang="hr-HR" b="1" dirty="0" err="1"/>
              <a:t>ARPAnet</a:t>
            </a:r>
            <a:r>
              <a:rPr lang="hr-HR" b="1" dirty="0"/>
              <a:t> </a:t>
            </a:r>
            <a:r>
              <a:rPr lang="hr-HR" dirty="0"/>
              <a:t>- prva računalna mreža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net</a:t>
            </a:r>
            <a:r>
              <a:rPr lang="hr-HR" dirty="0"/>
              <a:t> – mreža).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3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/>
              <a:t>Prisjetimo se – Internet i internetski preglednici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4312" y="2146658"/>
            <a:ext cx="3470176" cy="34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3291120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9766" y="236358"/>
            <a:ext cx="8015347" cy="1464450"/>
          </a:xfrm>
        </p:spPr>
        <p:txBody>
          <a:bodyPr/>
          <a:lstStyle/>
          <a:p>
            <a:r>
              <a:rPr lang="hr-HR" sz="4800" dirty="0"/>
              <a:t>INTERNETSKI PREGLEDNICI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916832"/>
            <a:ext cx="7992888" cy="1570266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Mrežni preglednik je program koji omogućuje pregledavanje internetskih (mrežnih) stranica.</a:t>
            </a:r>
          </a:p>
          <a:p>
            <a:pPr algn="just"/>
            <a:r>
              <a:rPr lang="hr-HR" dirty="0"/>
              <a:t>Najpoznatiji </a:t>
            </a:r>
            <a:r>
              <a:rPr lang="hr-HR" b="1" dirty="0"/>
              <a:t>mrežni preglednici </a:t>
            </a:r>
            <a:r>
              <a:rPr lang="hr-HR" dirty="0"/>
              <a:t>su: </a:t>
            </a:r>
          </a:p>
          <a:p>
            <a:pPr marL="114300" indent="0" algn="just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4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/>
              <a:t>Prisjetimo se – Internet i internetski preglednici</a:t>
            </a:r>
            <a:endParaRPr lang="hr-HR" dirty="0"/>
          </a:p>
        </p:txBody>
      </p:sp>
      <p:grpSp>
        <p:nvGrpSpPr>
          <p:cNvPr id="17" name="Grupa 16"/>
          <p:cNvGrpSpPr/>
          <p:nvPr/>
        </p:nvGrpSpPr>
        <p:grpSpPr>
          <a:xfrm>
            <a:off x="899592" y="3775511"/>
            <a:ext cx="1584176" cy="2458678"/>
            <a:chOff x="899592" y="3775511"/>
            <a:chExt cx="1584176" cy="2458678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42066" y="3775511"/>
              <a:ext cx="1299227" cy="1385842"/>
            </a:xfrm>
            <a:prstGeom prst="rect">
              <a:avLst/>
            </a:prstGeom>
          </p:spPr>
        </p:pic>
        <p:sp>
          <p:nvSpPr>
            <p:cNvPr id="11" name="Zaobljeni pravokutnik 10"/>
            <p:cNvSpPr/>
            <p:nvPr/>
          </p:nvSpPr>
          <p:spPr>
            <a:xfrm>
              <a:off x="899592" y="5370093"/>
              <a:ext cx="1584176" cy="86409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Microsoft </a:t>
              </a:r>
              <a:r>
                <a:rPr lang="hr-HR" sz="240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Edge</a:t>
              </a:r>
              <a:endParaRPr lang="hr-H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2550967" y="3824819"/>
            <a:ext cx="1584176" cy="2412493"/>
            <a:chOff x="2550967" y="3824819"/>
            <a:chExt cx="1584176" cy="2412493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81133" y="3824819"/>
              <a:ext cx="1323845" cy="1404000"/>
            </a:xfrm>
            <a:prstGeom prst="rect">
              <a:avLst/>
            </a:prstGeom>
          </p:spPr>
        </p:pic>
        <p:sp>
          <p:nvSpPr>
            <p:cNvPr id="12" name="Zaobljeni pravokutnik 11"/>
            <p:cNvSpPr/>
            <p:nvPr/>
          </p:nvSpPr>
          <p:spPr>
            <a:xfrm>
              <a:off x="2550967" y="5373216"/>
              <a:ext cx="1584176" cy="86409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Mozila</a:t>
              </a:r>
              <a:r>
                <a:rPr lang="hr-HR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Firefox</a:t>
              </a: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4202342" y="3824819"/>
            <a:ext cx="1584176" cy="2409370"/>
            <a:chOff x="4202342" y="3824819"/>
            <a:chExt cx="1584176" cy="2409370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92430" y="3824819"/>
              <a:ext cx="1404000" cy="1404000"/>
            </a:xfrm>
            <a:prstGeom prst="rect">
              <a:avLst/>
            </a:prstGeom>
          </p:spPr>
        </p:pic>
        <p:sp>
          <p:nvSpPr>
            <p:cNvPr id="13" name="Zaobljeni pravokutnik 12"/>
            <p:cNvSpPr/>
            <p:nvPr/>
          </p:nvSpPr>
          <p:spPr>
            <a:xfrm>
              <a:off x="4202342" y="5370093"/>
              <a:ext cx="1584176" cy="86409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Google </a:t>
              </a:r>
              <a:r>
                <a:rPr lang="hr-HR" sz="240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Chrome</a:t>
              </a:r>
              <a:endParaRPr lang="hr-H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5853717" y="3824819"/>
            <a:ext cx="1584176" cy="2406247"/>
            <a:chOff x="5853717" y="3824819"/>
            <a:chExt cx="1584176" cy="2406247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00906" y="3824819"/>
              <a:ext cx="1289799" cy="1404000"/>
            </a:xfrm>
            <a:prstGeom prst="rect">
              <a:avLst/>
            </a:prstGeom>
          </p:spPr>
        </p:pic>
        <p:sp>
          <p:nvSpPr>
            <p:cNvPr id="14" name="Zaobljeni pravokutnik 13"/>
            <p:cNvSpPr/>
            <p:nvPr/>
          </p:nvSpPr>
          <p:spPr>
            <a:xfrm>
              <a:off x="5853717" y="5366970"/>
              <a:ext cx="1584176" cy="86409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Opera</a:t>
              </a: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7505092" y="3757999"/>
            <a:ext cx="1584176" cy="2469944"/>
            <a:chOff x="7505092" y="3757999"/>
            <a:chExt cx="1584176" cy="2469944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28360" y="3757999"/>
              <a:ext cx="1537641" cy="1537641"/>
            </a:xfrm>
            <a:prstGeom prst="rect">
              <a:avLst/>
            </a:prstGeom>
          </p:spPr>
        </p:pic>
        <p:sp>
          <p:nvSpPr>
            <p:cNvPr id="15" name="Zaobljeni pravokutnik 14"/>
            <p:cNvSpPr/>
            <p:nvPr/>
          </p:nvSpPr>
          <p:spPr>
            <a:xfrm>
              <a:off x="7505092" y="5363847"/>
              <a:ext cx="1584176" cy="86409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Safari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101330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9766" y="236358"/>
            <a:ext cx="8015347" cy="1464450"/>
          </a:xfrm>
        </p:spPr>
        <p:txBody>
          <a:bodyPr/>
          <a:lstStyle/>
          <a:p>
            <a:r>
              <a:rPr lang="hr-HR" dirty="0"/>
              <a:t>INTERNETSKI PREGLEDNIK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5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/>
              <a:t>Prisjetimo se – Internet i internetski preglednici</a:t>
            </a:r>
            <a:endParaRPr lang="hr-HR" dirty="0"/>
          </a:p>
        </p:txBody>
      </p:sp>
      <p:grpSp>
        <p:nvGrpSpPr>
          <p:cNvPr id="8" name="Grupa 7"/>
          <p:cNvGrpSpPr/>
          <p:nvPr/>
        </p:nvGrpSpPr>
        <p:grpSpPr>
          <a:xfrm>
            <a:off x="909766" y="3930771"/>
            <a:ext cx="7989517" cy="882119"/>
            <a:chOff x="-1692696" y="2936106"/>
            <a:chExt cx="9698854" cy="1158989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3649"/>
            <a:stretch/>
          </p:blipFill>
          <p:spPr>
            <a:xfrm>
              <a:off x="-1692696" y="2936106"/>
              <a:ext cx="6264696" cy="1158989"/>
            </a:xfrm>
            <a:prstGeom prst="rect">
              <a:avLst/>
            </a:prstGeom>
          </p:spPr>
        </p:pic>
        <p:pic>
          <p:nvPicPr>
            <p:cNvPr id="7" name="Slika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1474" r="51"/>
            <a:stretch/>
          </p:blipFill>
          <p:spPr>
            <a:xfrm>
              <a:off x="3613670" y="2936106"/>
              <a:ext cx="4392488" cy="1158989"/>
            </a:xfrm>
            <a:prstGeom prst="rect">
              <a:avLst/>
            </a:prstGeom>
          </p:spPr>
        </p:pic>
      </p:grpSp>
      <p:sp>
        <p:nvSpPr>
          <p:cNvPr id="11" name="Zaobljeni pravokutnik 10"/>
          <p:cNvSpPr/>
          <p:nvPr/>
        </p:nvSpPr>
        <p:spPr>
          <a:xfrm>
            <a:off x="1475656" y="5080348"/>
            <a:ext cx="3528392" cy="9926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Okvir adrese – </a:t>
            </a:r>
          </a:p>
          <a:p>
            <a:pPr algn="ctr"/>
            <a:r>
              <a:rPr lang="hr-HR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ovdje upisujemo točnu</a:t>
            </a:r>
          </a:p>
          <a:p>
            <a:pPr algn="ctr"/>
            <a:r>
              <a:rPr lang="hr-HR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adresu internetske stranice</a:t>
            </a:r>
          </a:p>
        </p:txBody>
      </p:sp>
      <p:sp>
        <p:nvSpPr>
          <p:cNvPr id="12" name="Zaobljeni pravokutnik 11"/>
          <p:cNvSpPr/>
          <p:nvPr/>
        </p:nvSpPr>
        <p:spPr>
          <a:xfrm>
            <a:off x="943481" y="2564904"/>
            <a:ext cx="2296372" cy="10439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Strelice za prethodnu i sljedeću stranicu</a:t>
            </a:r>
            <a:endParaRPr lang="hr-HR" sz="20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Zaobljeni pravokutnik 12"/>
          <p:cNvSpPr/>
          <p:nvPr/>
        </p:nvSpPr>
        <p:spPr>
          <a:xfrm>
            <a:off x="3640248" y="2564904"/>
            <a:ext cx="1790448" cy="10439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Dodavanje</a:t>
            </a:r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novih</a:t>
            </a:r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kartica</a:t>
            </a:r>
            <a:endParaRPr lang="hr-HR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Ravni poveznik sa strelicom 14"/>
          <p:cNvCxnSpPr>
            <a:stCxn id="12" idx="2"/>
          </p:cNvCxnSpPr>
          <p:nvPr/>
        </p:nvCxnSpPr>
        <p:spPr>
          <a:xfrm flipH="1">
            <a:off x="1259633" y="3608880"/>
            <a:ext cx="832034" cy="98293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Ravni poveznik sa strelicom 16"/>
          <p:cNvCxnSpPr>
            <a:stCxn id="13" idx="2"/>
          </p:cNvCxnSpPr>
          <p:nvPr/>
        </p:nvCxnSpPr>
        <p:spPr>
          <a:xfrm flipH="1">
            <a:off x="4427984" y="3608880"/>
            <a:ext cx="107488" cy="41635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Ravni poveznik sa strelicom 18"/>
          <p:cNvCxnSpPr>
            <a:stCxn id="11" idx="0"/>
          </p:cNvCxnSpPr>
          <p:nvPr/>
        </p:nvCxnSpPr>
        <p:spPr>
          <a:xfrm flipV="1">
            <a:off x="3239852" y="4620726"/>
            <a:ext cx="1044116" cy="45962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Zaobljeni pravokutnik 21"/>
          <p:cNvSpPr/>
          <p:nvPr/>
        </p:nvSpPr>
        <p:spPr>
          <a:xfrm>
            <a:off x="6156176" y="2348880"/>
            <a:ext cx="2680850" cy="12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Zvjezdica služi za spremanje često</a:t>
            </a:r>
          </a:p>
          <a:p>
            <a:pPr algn="ctr"/>
            <a:r>
              <a:rPr lang="hr-H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posjećenih stranica (</a:t>
            </a:r>
            <a:r>
              <a:rPr lang="hr-HR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Favoriti</a:t>
            </a:r>
            <a:r>
              <a:rPr lang="hr-H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hr-HR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Zaobljeni pravokutnik 24"/>
          <p:cNvSpPr/>
          <p:nvPr/>
        </p:nvSpPr>
        <p:spPr>
          <a:xfrm>
            <a:off x="6156175" y="5100614"/>
            <a:ext cx="2680851" cy="9926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 želiš </a:t>
            </a:r>
            <a:r>
              <a:rPr lang="hr-HR" sz="200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ispisati</a:t>
            </a:r>
            <a:r>
              <a:rPr lang="hr-HR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sadržaj koji si pronašao/la</a:t>
            </a:r>
          </a:p>
        </p:txBody>
      </p:sp>
      <p:cxnSp>
        <p:nvCxnSpPr>
          <p:cNvPr id="31" name="Ravni poveznik sa strelicom 30"/>
          <p:cNvCxnSpPr>
            <a:stCxn id="22" idx="2"/>
          </p:cNvCxnSpPr>
          <p:nvPr/>
        </p:nvCxnSpPr>
        <p:spPr>
          <a:xfrm flipH="1">
            <a:off x="6300192" y="3608880"/>
            <a:ext cx="1196409" cy="82823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Ravni poveznik sa strelicom 32"/>
          <p:cNvCxnSpPr>
            <a:stCxn id="25" idx="0"/>
          </p:cNvCxnSpPr>
          <p:nvPr/>
        </p:nvCxnSpPr>
        <p:spPr>
          <a:xfrm flipV="1">
            <a:off x="7496601" y="4591810"/>
            <a:ext cx="1132703" cy="50880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56744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WWW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700808"/>
            <a:ext cx="7992888" cy="4608512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WWW (World Wide Web) je </a:t>
            </a:r>
            <a:r>
              <a:rPr lang="hr-HR" b="1" dirty="0"/>
              <a:t>usluga</a:t>
            </a:r>
            <a:r>
              <a:rPr lang="hr-HR" dirty="0"/>
              <a:t> koja nam omogućava dohvaćanje mrežnih stranica.</a:t>
            </a:r>
          </a:p>
          <a:p>
            <a:r>
              <a:rPr lang="hr-HR" dirty="0"/>
              <a:t>Pojmovi </a:t>
            </a:r>
            <a:r>
              <a:rPr lang="hr-HR" b="1" dirty="0"/>
              <a:t>Internet</a:t>
            </a:r>
            <a:r>
              <a:rPr lang="hr-HR" dirty="0"/>
              <a:t> i </a:t>
            </a:r>
            <a:r>
              <a:rPr lang="hr-HR" b="1" dirty="0"/>
              <a:t>WWW</a:t>
            </a:r>
            <a:r>
              <a:rPr lang="hr-HR" dirty="0"/>
              <a:t>, nemaju isto značenje.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6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/>
              <a:t>Prisjetimo se – Internet i internetski preglednici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7383" y="3246110"/>
            <a:ext cx="5580112" cy="315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4410890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MREŽNA STRANICA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628800"/>
            <a:ext cx="7992888" cy="4812866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hr-HR" dirty="0"/>
              <a:t>Mrežna stranica (web </a:t>
            </a:r>
            <a:r>
              <a:rPr lang="hr-HR" dirty="0" err="1"/>
              <a:t>page</a:t>
            </a:r>
            <a:r>
              <a:rPr lang="hr-HR" dirty="0"/>
              <a:t>) je dokument pisan u HTML jeziku. </a:t>
            </a:r>
          </a:p>
          <a:p>
            <a:pPr marL="114300" indent="0" algn="just">
              <a:buNone/>
            </a:pPr>
            <a:r>
              <a:rPr lang="hr-HR" dirty="0"/>
              <a:t>Osim teksta sadržava grafičke i multimedijske sadržaje:</a:t>
            </a:r>
          </a:p>
          <a:p>
            <a:pPr marL="114300" indent="0" algn="just">
              <a:buNone/>
            </a:pPr>
            <a:endParaRPr lang="hr-HR" dirty="0"/>
          </a:p>
          <a:p>
            <a:pPr algn="just"/>
            <a:r>
              <a:rPr lang="hr-HR" dirty="0"/>
              <a:t>sliku</a:t>
            </a:r>
          </a:p>
          <a:p>
            <a:pPr algn="just"/>
            <a:r>
              <a:rPr lang="hr-HR" dirty="0"/>
              <a:t>zvuk</a:t>
            </a:r>
          </a:p>
          <a:p>
            <a:pPr algn="just"/>
            <a:r>
              <a:rPr lang="hr-HR" dirty="0"/>
              <a:t>videozapis</a:t>
            </a:r>
          </a:p>
          <a:p>
            <a:pPr algn="just"/>
            <a:r>
              <a:rPr lang="hr-HR" dirty="0"/>
              <a:t>animaciju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7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/>
              <a:t>Prisjetimo se – Internet i internetski preglednici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7" y="3004036"/>
            <a:ext cx="4641145" cy="332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8668039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POVEZNICE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20995" y="2132856"/>
            <a:ext cx="7992888" cy="2808313"/>
          </a:xfrm>
        </p:spPr>
        <p:txBody>
          <a:bodyPr>
            <a:noAutofit/>
          </a:bodyPr>
          <a:lstStyle/>
          <a:p>
            <a:pPr algn="just"/>
            <a:r>
              <a:rPr lang="hr-HR" b="1" dirty="0">
                <a:solidFill>
                  <a:schemeClr val="tx1"/>
                </a:solidFill>
              </a:rPr>
              <a:t>Poveznice</a:t>
            </a:r>
            <a:r>
              <a:rPr lang="hr-HR" dirty="0"/>
              <a:t> (</a:t>
            </a:r>
            <a:r>
              <a:rPr lang="hr-HR" dirty="0" err="1"/>
              <a:t>hyperlinks</a:t>
            </a:r>
            <a:r>
              <a:rPr lang="hr-HR" dirty="0"/>
              <a:t>) služe za kretanje kroz mrežnu stranicu ili za prijelaz na neku drugu mrežnu stranicu.</a:t>
            </a:r>
          </a:p>
          <a:p>
            <a:pPr algn="just"/>
            <a:r>
              <a:rPr lang="hr-HR" dirty="0"/>
              <a:t>Kada pokazivačem miša dođemo na određenu </a:t>
            </a:r>
            <a:r>
              <a:rPr lang="hr-HR" b="1" dirty="0"/>
              <a:t>poveznicu</a:t>
            </a:r>
            <a:r>
              <a:rPr lang="hr-HR" dirty="0"/>
              <a:t> pokazivač mijenja oblik u ruku s ispruženim kažiprstom.</a:t>
            </a:r>
          </a:p>
          <a:p>
            <a:pPr algn="just"/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8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/>
              <a:t>Prisjetimo se – Internet i internetski preglednici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7250" y="291904"/>
            <a:ext cx="1732760" cy="17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9332033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xmlns="" id="{7B98800C-9484-4B83-924A-621295C6C4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8777" y="233338"/>
            <a:ext cx="1250526" cy="1080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9766" y="236358"/>
            <a:ext cx="8015347" cy="672362"/>
          </a:xfrm>
        </p:spPr>
        <p:txBody>
          <a:bodyPr/>
          <a:lstStyle/>
          <a:p>
            <a:r>
              <a:rPr lang="hr-HR" dirty="0"/>
              <a:t>ZADATAK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052736"/>
            <a:ext cx="8496944" cy="5184576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hr-HR" sz="2200" dirty="0"/>
              <a:t>Istraži na računalu u učionici koji je internetski preglednik instaliran. </a:t>
            </a:r>
          </a:p>
          <a:p>
            <a:pPr marL="925830" lvl="1" indent="-514350">
              <a:buClr>
                <a:schemeClr val="bg2">
                  <a:lumMod val="25000"/>
                </a:schemeClr>
              </a:buClr>
              <a:buFont typeface="+mj-lt"/>
              <a:buAutoNum type="alphaLcParenR"/>
            </a:pPr>
            <a:r>
              <a:rPr lang="hr-HR" dirty="0" smtClean="0"/>
              <a:t>Ako </a:t>
            </a:r>
            <a:r>
              <a:rPr lang="hr-HR" dirty="0"/>
              <a:t>postoje dva preglednika, istraži koji ti se više sviđa i usporedi ih-prepričaj prijatelju/prijateljici iz klupe svoje dojmove. </a:t>
            </a:r>
          </a:p>
          <a:p>
            <a:pPr marL="925830" lvl="1" indent="-514350">
              <a:buClr>
                <a:schemeClr val="bg2">
                  <a:lumMod val="25000"/>
                </a:schemeClr>
              </a:buClr>
              <a:buFont typeface="+mj-lt"/>
              <a:buAutoNum type="alphaLcParenR"/>
            </a:pPr>
            <a:r>
              <a:rPr lang="hr-HR" dirty="0" smtClean="0"/>
              <a:t>Detaljno </a:t>
            </a:r>
            <a:r>
              <a:rPr lang="hr-HR" dirty="0"/>
              <a:t>istraži dijelove internetskog preglednika. </a:t>
            </a:r>
            <a:endParaRPr lang="hr-HR" dirty="0" smtClean="0"/>
          </a:p>
          <a:p>
            <a:pPr marL="925830" lvl="1" indent="-514350">
              <a:buClr>
                <a:schemeClr val="bg2">
                  <a:lumMod val="25000"/>
                </a:schemeClr>
              </a:buClr>
              <a:buFont typeface="+mj-lt"/>
              <a:buAutoNum type="alphaLcParenR"/>
            </a:pPr>
            <a:r>
              <a:rPr lang="hr-HR" dirty="0" smtClean="0"/>
              <a:t>Upiši </a:t>
            </a:r>
            <a:r>
              <a:rPr lang="hr-HR" dirty="0"/>
              <a:t>u okvir adrese sljedećih internetskih stranica i otvori </a:t>
            </a:r>
            <a:r>
              <a:rPr lang="hr-HR" dirty="0" smtClean="0"/>
              <a:t>ih:</a:t>
            </a:r>
            <a:br>
              <a:rPr lang="hr-HR" dirty="0" smtClean="0"/>
            </a:br>
            <a:r>
              <a:rPr lang="hr-HR" dirty="0" smtClean="0"/>
              <a:t>http</a:t>
            </a:r>
            <a:r>
              <a:rPr lang="hr-HR" dirty="0"/>
              <a:t>://www.skole.hr,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https</a:t>
            </a:r>
            <a:r>
              <a:rPr lang="hr-HR" dirty="0"/>
              <a:t>://microbit.org/code</a:t>
            </a:r>
            <a:r>
              <a:rPr lang="hr-HR" dirty="0" smtClean="0"/>
              <a:t>/ </a:t>
            </a:r>
            <a:br>
              <a:rPr lang="hr-HR" dirty="0" smtClean="0"/>
            </a:br>
            <a:r>
              <a:rPr lang="hr-HR" dirty="0" smtClean="0"/>
              <a:t>https</a:t>
            </a:r>
            <a:r>
              <a:rPr lang="hr-HR" dirty="0"/>
              <a:t>://code.org</a:t>
            </a:r>
            <a:r>
              <a:rPr lang="hr-HR" dirty="0" smtClean="0"/>
              <a:t>/ </a:t>
            </a:r>
            <a:endParaRPr lang="hr-HR" dirty="0"/>
          </a:p>
          <a:p>
            <a:pPr marL="925830" lvl="1" indent="-514350">
              <a:buClr>
                <a:schemeClr val="bg2">
                  <a:lumMod val="25000"/>
                </a:schemeClr>
              </a:buClr>
              <a:buFont typeface="+mj-lt"/>
              <a:buAutoNum type="alphaLcParenR"/>
            </a:pPr>
            <a:r>
              <a:rPr lang="hr-HR" dirty="0" smtClean="0"/>
              <a:t>Što </a:t>
            </a:r>
            <a:r>
              <a:rPr lang="hr-HR" dirty="0"/>
              <a:t>se nalazi na internetskim stranicama? Ispiši u bilježnicu što ti se najviše svidjelo na stranicama ili što ti se nije svidjelo. </a:t>
            </a:r>
            <a:endParaRPr lang="hr-HR" dirty="0" smtClean="0"/>
          </a:p>
          <a:p>
            <a:pPr marL="925830" lvl="1" indent="-514350">
              <a:buClr>
                <a:schemeClr val="bg2">
                  <a:lumMod val="25000"/>
                </a:schemeClr>
              </a:buClr>
              <a:buFont typeface="+mj-lt"/>
              <a:buAutoNum type="alphaLcParenR"/>
            </a:pPr>
            <a:r>
              <a:rPr lang="hr-HR" dirty="0" smtClean="0"/>
              <a:t>Ispričaj </a:t>
            </a:r>
            <a:r>
              <a:rPr lang="hr-HR" dirty="0"/>
              <a:t>ostalima u razredu.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9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hr-HR" dirty="0"/>
              <a:t>Prisjetimo se – Internet i internetski preglednici</a:t>
            </a:r>
          </a:p>
        </p:txBody>
      </p:sp>
    </p:spTree>
    <p:extLst>
      <p:ext uri="{BB962C8B-B14F-4D97-AF65-F5344CB8AC3E}">
        <p14:creationId xmlns:p14="http://schemas.microsoft.com/office/powerpoint/2010/main" xmlns="" val="2300854384"/>
      </p:ext>
    </p:extLst>
  </p:cSld>
  <p:clrMapOvr>
    <a:masterClrMapping/>
  </p:clrMapOvr>
  <p:transition spd="slow"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a_osnov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jednos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Alfa_osnove</Template>
  <TotalTime>3041</TotalTime>
  <Words>385</Words>
  <Application>Microsoft Office PowerPoint</Application>
  <PresentationFormat>Prikaz na zaslonu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Alfa_osnove</vt:lpstr>
      <vt:lpstr>4. E - svijet</vt:lpstr>
      <vt:lpstr>INTERNET</vt:lpstr>
      <vt:lpstr>NASTANAK INTERNETA</vt:lpstr>
      <vt:lpstr>INTERNETSKI PREGLEDNICI</vt:lpstr>
      <vt:lpstr>INTERNETSKI PREGLEDNIK</vt:lpstr>
      <vt:lpstr>WWW</vt:lpstr>
      <vt:lpstr>MREŽNA STRANICA</vt:lpstr>
      <vt:lpstr>POVEZNICE</vt:lpstr>
      <vt:lpstr>ZADATAK</vt:lpstr>
      <vt:lpstr>SAŽETAK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</dc:title>
  <dc:creator>Daniela</dc:creator>
  <cp:lastModifiedBy>PC</cp:lastModifiedBy>
  <cp:revision>144</cp:revision>
  <dcterms:created xsi:type="dcterms:W3CDTF">2013-04-15T10:22:21Z</dcterms:created>
  <dcterms:modified xsi:type="dcterms:W3CDTF">2026-03-07T05:27:57Z</dcterms:modified>
</cp:coreProperties>
</file>