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</p:sldMasterIdLst>
  <p:notesMasterIdLst>
    <p:notesMasterId r:id="rId19"/>
  </p:notesMasterIdLst>
  <p:sldIdLst>
    <p:sldId id="257" r:id="rId2"/>
    <p:sldId id="258" r:id="rId3"/>
    <p:sldId id="259" r:id="rId4"/>
    <p:sldId id="270" r:id="rId5"/>
    <p:sldId id="264" r:id="rId6"/>
    <p:sldId id="260" r:id="rId7"/>
    <p:sldId id="261" r:id="rId8"/>
    <p:sldId id="262" r:id="rId9"/>
    <p:sldId id="263" r:id="rId10"/>
    <p:sldId id="265" r:id="rId11"/>
    <p:sldId id="267" r:id="rId12"/>
    <p:sldId id="271" r:id="rId13"/>
    <p:sldId id="272" r:id="rId14"/>
    <p:sldId id="273" r:id="rId15"/>
    <p:sldId id="266" r:id="rId16"/>
    <p:sldId id="268" r:id="rId17"/>
    <p:sldId id="269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7" d="100"/>
          <a:sy n="87" d="100"/>
        </p:scale>
        <p:origin x="-135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13.3.2026.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428" y="1412776"/>
            <a:ext cx="7344816" cy="2448272"/>
          </a:xfrm>
          <a:solidFill>
            <a:schemeClr val="accent1">
              <a:lumMod val="75000"/>
            </a:schemeClr>
          </a:solidFill>
        </p:spPr>
        <p:txBody>
          <a:bodyPr anchor="b"/>
          <a:lstStyle>
            <a:lvl1pPr>
              <a:defRPr sz="6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043608" y="4522440"/>
            <a:ext cx="7344816" cy="106680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t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/>
              <a:t>Kliknite da biste uredili stil podnaslova matrice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Autorsko pravo i složenija pretraga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 userDrawn="1"/>
        </p:nvSpPr>
        <p:spPr>
          <a:xfrm>
            <a:off x="935596" y="6489384"/>
            <a:ext cx="8208404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66" y="332656"/>
            <a:ext cx="8015347" cy="9361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9568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4907" y="6516710"/>
            <a:ext cx="350207" cy="34129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1"/>
            <a:ext cx="2438399" cy="360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489384"/>
            <a:ext cx="4932548" cy="395959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  <p:sp>
        <p:nvSpPr>
          <p:cNvPr id="9" name="Pravokutnik 8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1" y="6281543"/>
            <a:ext cx="725449" cy="50781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 userDrawn="1"/>
        </p:nvSpPr>
        <p:spPr>
          <a:xfrm>
            <a:off x="864096" y="6381328"/>
            <a:ext cx="8279904" cy="4961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5013176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234888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Autorsko pravo i složenija pretraga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Pravokutnik 7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277022"/>
            <a:ext cx="7989518" cy="790840"/>
          </a:xfrm>
        </p:spPr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201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23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hr-HR" smtClean="0"/>
              <a:t>Autorsko pravo i složenija pretraga</a:t>
            </a:r>
            <a:endParaRPr lang="hr-H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89" y="192206"/>
            <a:ext cx="7989518" cy="79084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1525560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5" y="216532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2407" y="1505744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2407" y="219583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 userDrawn="1"/>
        </p:nvSpPr>
        <p:spPr>
          <a:xfrm>
            <a:off x="935596" y="6489384"/>
            <a:ext cx="8208404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34001" y="6519624"/>
            <a:ext cx="2438399" cy="36576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0105" y="6489384"/>
            <a:ext cx="4853896" cy="396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Autorsko pravo i složenija pretraga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Pravokutnik 5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Autorsko pravo i složenija pretraga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817" y="188640"/>
            <a:ext cx="7772400" cy="494284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57" y="5501374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057" y="163372"/>
            <a:ext cx="8156448" cy="5225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057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Autorsko pravo i složenija pretraga</a:t>
            </a:r>
            <a:endParaRPr lang="hr-H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Autorsko pravo i složenija pretraga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70037" y="19970"/>
            <a:ext cx="773963" cy="10095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8021"/>
            <a:ext cx="792088" cy="100872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35596" y="1484784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574907" y="6525343"/>
            <a:ext cx="350207" cy="286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935596" y="269337"/>
            <a:ext cx="7989518" cy="790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ransition spd="slow">
    <p:split orient="vert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ektire.skole.hr/" TargetMode="External"/><Relationship Id="rId2" Type="http://schemas.openxmlformats.org/officeDocument/2006/relationships/hyperlink" Target="http://www.ucilica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petzanet.hr/" TargetMode="External"/><Relationship Id="rId4" Type="http://schemas.openxmlformats.org/officeDocument/2006/relationships/hyperlink" Target="http://www.tonimilun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hr-HR" dirty="0"/>
              <a:t>4</a:t>
            </a:r>
            <a:r>
              <a:rPr lang="hr-HR" dirty="0" smtClean="0"/>
              <a:t>. </a:t>
            </a:r>
            <a:r>
              <a:rPr lang="hr-HR" dirty="0"/>
              <a:t>E - svijet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43608" y="4283204"/>
            <a:ext cx="7344816" cy="1378044"/>
          </a:xfrm>
        </p:spPr>
        <p:txBody>
          <a:bodyPr anchor="ctr"/>
          <a:lstStyle/>
          <a:p>
            <a:r>
              <a:rPr lang="hr-HR" sz="3400" dirty="0" smtClean="0"/>
              <a:t> </a:t>
            </a:r>
            <a:r>
              <a:rPr lang="hr-HR" sz="3400" dirty="0" smtClean="0"/>
              <a:t>Autorsko pravo i složenija </a:t>
            </a:r>
            <a:r>
              <a:rPr lang="hr-HR" sz="3400" dirty="0"/>
              <a:t>pretraga</a:t>
            </a:r>
          </a:p>
        </p:txBody>
      </p:sp>
    </p:spTree>
    <p:extLst>
      <p:ext uri="{BB962C8B-B14F-4D97-AF65-F5344CB8AC3E}">
        <p14:creationId xmlns:p14="http://schemas.microsoft.com/office/powerpoint/2010/main" xmlns="" val="3158810633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10</a:t>
            </a:fld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873" y="2360027"/>
            <a:ext cx="7786241" cy="27713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08"/>
          <a:stretch/>
        </p:blipFill>
        <p:spPr>
          <a:xfrm>
            <a:off x="1056366" y="4982079"/>
            <a:ext cx="7836114" cy="1543265"/>
          </a:xfrm>
          <a:prstGeom prst="rect">
            <a:avLst/>
          </a:prstGeom>
        </p:spPr>
      </p:pic>
      <p:sp>
        <p:nvSpPr>
          <p:cNvPr id="8" name="Zaobljeni pravokutnik 7"/>
          <p:cNvSpPr/>
          <p:nvPr/>
        </p:nvSpPr>
        <p:spPr>
          <a:xfrm>
            <a:off x="5031993" y="2100504"/>
            <a:ext cx="3846014" cy="7867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Opciju </a:t>
            </a:r>
            <a:r>
              <a:rPr lang="hr-HR" sz="22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Alati</a:t>
            </a:r>
            <a:r>
              <a:rPr lang="hr-HR" sz="2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možeš birati za Slike, Videozapise ili Karte</a:t>
            </a:r>
          </a:p>
        </p:txBody>
      </p:sp>
      <p:sp>
        <p:nvSpPr>
          <p:cNvPr id="10" name="Zaobljeni pravokutnik 9"/>
          <p:cNvSpPr/>
          <p:nvPr/>
        </p:nvSpPr>
        <p:spPr>
          <a:xfrm>
            <a:off x="2923557" y="5680269"/>
            <a:ext cx="741711" cy="5084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Ravni poveznik sa strelicom 10"/>
          <p:cNvCxnSpPr/>
          <p:nvPr/>
        </p:nvCxnSpPr>
        <p:spPr>
          <a:xfrm flipH="1">
            <a:off x="6732240" y="5999628"/>
            <a:ext cx="1118765" cy="1890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aobljeni pravokutnik 11"/>
          <p:cNvSpPr/>
          <p:nvPr/>
        </p:nvSpPr>
        <p:spPr>
          <a:xfrm>
            <a:off x="7851005" y="5680269"/>
            <a:ext cx="741711" cy="5084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sa strelicom 15"/>
          <p:cNvCxnSpPr/>
          <p:nvPr/>
        </p:nvCxnSpPr>
        <p:spPr>
          <a:xfrm flipH="1">
            <a:off x="4788024" y="3682658"/>
            <a:ext cx="3062982" cy="3472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Zaobljeni pravokutnik 16"/>
          <p:cNvSpPr/>
          <p:nvPr/>
        </p:nvSpPr>
        <p:spPr>
          <a:xfrm>
            <a:off x="7851005" y="3363299"/>
            <a:ext cx="741711" cy="5084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Naslov 1"/>
          <p:cNvSpPr txBox="1">
            <a:spLocks/>
          </p:cNvSpPr>
          <p:nvPr/>
        </p:nvSpPr>
        <p:spPr>
          <a:xfrm>
            <a:off x="966749" y="296229"/>
            <a:ext cx="8015347" cy="1376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r>
              <a:rPr lang="hr-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PRETRAŽIVANJA POMOĆU </a:t>
            </a:r>
          </a:p>
          <a:p>
            <a:r>
              <a:rPr lang="hr-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OPCIJE ALATI</a:t>
            </a:r>
          </a:p>
        </p:txBody>
      </p:sp>
      <p:sp>
        <p:nvSpPr>
          <p:cNvPr id="20" name="Zaobljeni pravokutnik 19"/>
          <p:cNvSpPr/>
          <p:nvPr/>
        </p:nvSpPr>
        <p:spPr>
          <a:xfrm>
            <a:off x="2411760" y="3414581"/>
            <a:ext cx="741711" cy="5084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87484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PRETRAŽIVAČKI OPERATORI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2252" y="1572403"/>
            <a:ext cx="8054244" cy="495688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dirty="0"/>
              <a:t>Pretraživački operatori su </a:t>
            </a:r>
            <a:r>
              <a:rPr lang="hr-HR" b="1" dirty="0"/>
              <a:t>oznake</a:t>
            </a:r>
            <a:r>
              <a:rPr lang="hr-HR" dirty="0"/>
              <a:t> kojima se ključne riječi kombiniraju u detaljniji zahtjev za pretraživanje.</a:t>
            </a:r>
          </a:p>
          <a:p>
            <a:pPr marL="114300" indent="0">
              <a:buNone/>
            </a:pPr>
            <a:endParaRPr lang="hr-HR" dirty="0"/>
          </a:p>
          <a:p>
            <a:pPr marL="114300" indent="0">
              <a:buNone/>
            </a:pPr>
            <a:r>
              <a:rPr lang="hr-HR" dirty="0"/>
              <a:t>Isključivanje riječi iz pretraživanja:</a:t>
            </a:r>
          </a:p>
          <a:p>
            <a:r>
              <a:rPr lang="hr-HR" dirty="0"/>
              <a:t>Postavite </a:t>
            </a:r>
            <a:r>
              <a:rPr lang="hr-HR" sz="3600" b="1" dirty="0"/>
              <a:t>-</a:t>
            </a:r>
            <a:r>
              <a:rPr lang="hr-HR" dirty="0"/>
              <a:t> ispred riječi koju želite izostaviti. </a:t>
            </a:r>
          </a:p>
          <a:p>
            <a:r>
              <a:rPr lang="hr-HR" dirty="0"/>
              <a:t>Na primjer: Nacionalni park </a:t>
            </a:r>
            <a:r>
              <a:rPr lang="hr-HR" dirty="0">
                <a:solidFill>
                  <a:srgbClr val="FF0000"/>
                </a:solidFill>
              </a:rPr>
              <a:t>-</a:t>
            </a:r>
            <a:r>
              <a:rPr lang="hr-HR" dirty="0"/>
              <a:t> Risnjak</a:t>
            </a:r>
          </a:p>
          <a:p>
            <a:endParaRPr lang="hr-HR" altLang="sr-Latn-RS" dirty="0"/>
          </a:p>
          <a:p>
            <a:pPr marL="114300" indent="0">
              <a:buNone/>
            </a:pPr>
            <a:r>
              <a:rPr lang="sr-Latn-RS" altLang="sr-Latn-RS" dirty="0"/>
              <a:t>Pretraživanje </a:t>
            </a:r>
            <a:r>
              <a:rPr lang="hr-HR" dirty="0"/>
              <a:t>točne fraze:</a:t>
            </a:r>
            <a:endParaRPr lang="sr-Latn-RS" altLang="sr-Latn-RS" dirty="0"/>
          </a:p>
          <a:p>
            <a:r>
              <a:rPr lang="sr-Latn-RS" altLang="sr-Latn-RS" dirty="0"/>
              <a:t>Riječ ili izraz stavite pod </a:t>
            </a:r>
            <a:r>
              <a:rPr lang="sr-Latn-RS" altLang="sr-Latn-RS" b="1" dirty="0"/>
              <a:t>navodnike</a:t>
            </a:r>
            <a:r>
              <a:rPr lang="sr-Latn-RS" altLang="sr-Latn-RS" dirty="0"/>
              <a:t>. </a:t>
            </a:r>
          </a:p>
          <a:p>
            <a:r>
              <a:rPr lang="sr-Latn-RS" altLang="sr-Latn-RS" dirty="0"/>
              <a:t>Na </a:t>
            </a:r>
            <a:r>
              <a:rPr lang="hr-HR" altLang="sr-Latn-RS" dirty="0"/>
              <a:t>primjer</a:t>
            </a:r>
            <a:r>
              <a:rPr lang="sr-Latn-RS" altLang="sr-Latn-RS" dirty="0"/>
              <a:t>: </a:t>
            </a:r>
            <a:r>
              <a:rPr lang="hr-HR" dirty="0">
                <a:solidFill>
                  <a:srgbClr val="FF0000"/>
                </a:solidFill>
              </a:rPr>
              <a:t>„</a:t>
            </a:r>
            <a:r>
              <a:rPr lang="hr-HR" dirty="0"/>
              <a:t>park u Gorskoj Hrvatskoj</a:t>
            </a:r>
            <a:r>
              <a:rPr lang="hr-HR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11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89887" y="17447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649486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252614"/>
            <a:ext cx="7992888" cy="4380818"/>
          </a:xfrm>
        </p:spPr>
        <p:txBody>
          <a:bodyPr/>
          <a:lstStyle/>
          <a:p>
            <a:r>
              <a:rPr lang="hr-HR" dirty="0"/>
              <a:t>Pronađi slike na temu </a:t>
            </a:r>
            <a:r>
              <a:rPr lang="hr-HR" b="1" dirty="0"/>
              <a:t>Park u Gorskoj Hrvatskoj</a:t>
            </a:r>
            <a:r>
              <a:rPr lang="hr-HR" dirty="0"/>
              <a:t>.</a:t>
            </a:r>
          </a:p>
          <a:p>
            <a:r>
              <a:rPr lang="hr-HR" dirty="0"/>
              <a:t>Slike se moraju moći koristiti, dijeliti i mijenjati za nekomercijalnu upotrebu. </a:t>
            </a:r>
          </a:p>
          <a:p>
            <a:r>
              <a:rPr lang="hr-HR" dirty="0"/>
              <a:t>Zamijenite mjesta sa osobom do sebe i pogledajte jeste li dobro pretražili.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12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459894"/>
            <a:ext cx="5615136" cy="30294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D024F99-DA75-4884-92D5-1824D024A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4381" y="357065"/>
            <a:ext cx="125052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3594838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2132856"/>
            <a:ext cx="7992888" cy="4308810"/>
          </a:xfrm>
        </p:spPr>
        <p:txBody>
          <a:bodyPr/>
          <a:lstStyle/>
          <a:p>
            <a:r>
              <a:rPr lang="hr-HR" dirty="0"/>
              <a:t>Upišite u tražilicu svoje </a:t>
            </a:r>
            <a:r>
              <a:rPr lang="hr-HR" b="1" dirty="0"/>
              <a:t>ime i prezime </a:t>
            </a:r>
            <a:r>
              <a:rPr lang="hr-HR" dirty="0"/>
              <a:t>bez navodnika. </a:t>
            </a:r>
          </a:p>
          <a:p>
            <a:r>
              <a:rPr lang="hr-HR" dirty="0"/>
              <a:t>Zapišite broj rezultata. </a:t>
            </a:r>
          </a:p>
          <a:p>
            <a:r>
              <a:rPr lang="hr-HR" dirty="0"/>
              <a:t>Uočite jeste li dobili samo te pojmove. </a:t>
            </a:r>
          </a:p>
          <a:p>
            <a:r>
              <a:rPr lang="hr-HR" dirty="0"/>
              <a:t>Sad pretražite svoje ime i prezime s navodnicima.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13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D024F99-DA75-4884-92D5-1824D024A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4381" y="357065"/>
            <a:ext cx="125052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579710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FD024F99-DA75-4884-92D5-1824D024A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9019" y="222124"/>
            <a:ext cx="1250526" cy="1080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7" y="206007"/>
            <a:ext cx="8015347" cy="936104"/>
          </a:xfrm>
        </p:spPr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0996" y="1095716"/>
            <a:ext cx="8059658" cy="1224137"/>
          </a:xfrm>
        </p:spPr>
        <p:txBody>
          <a:bodyPr>
            <a:normAutofit/>
          </a:bodyPr>
          <a:lstStyle/>
          <a:p>
            <a:r>
              <a:rPr lang="hr-HR" dirty="0"/>
              <a:t>Pročitajte tvrdnju i zapišite redni broj tvrdnje te pored broja  </a:t>
            </a:r>
            <a:r>
              <a:rPr lang="hr-HR" b="1" dirty="0"/>
              <a:t>T</a:t>
            </a:r>
            <a:r>
              <a:rPr lang="hr-HR" dirty="0"/>
              <a:t> ako smatrate da je točna i </a:t>
            </a:r>
            <a:r>
              <a:rPr lang="hr-HR" b="1" dirty="0"/>
              <a:t>N</a:t>
            </a:r>
            <a:r>
              <a:rPr lang="hr-HR" dirty="0"/>
              <a:t> ako ne smatrate da je netočna.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14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  <p:sp>
        <p:nvSpPr>
          <p:cNvPr id="7" name="Rounded Rectangle 8"/>
          <p:cNvSpPr/>
          <p:nvPr/>
        </p:nvSpPr>
        <p:spPr>
          <a:xfrm>
            <a:off x="952974" y="2337569"/>
            <a:ext cx="3968683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0"/>
              </a:spcAft>
            </a:pPr>
            <a:r>
              <a:rPr lang="hr-H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Babaroge jedu malu djecu.</a:t>
            </a:r>
            <a:endParaRPr lang="hr-HR" sz="9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24"/>
          <p:cNvSpPr/>
          <p:nvPr/>
        </p:nvSpPr>
        <p:spPr>
          <a:xfrm>
            <a:off x="952974" y="3097757"/>
            <a:ext cx="3968683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Karijes nastaje ako ne brinemo o svojim zubima.</a:t>
            </a:r>
            <a:endParaRPr lang="hr-HR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35"/>
          <p:cNvSpPr/>
          <p:nvPr/>
        </p:nvSpPr>
        <p:spPr>
          <a:xfrm>
            <a:off x="952974" y="4109945"/>
            <a:ext cx="3990687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Ljudi mogu živjeti bez vode 7 dana.</a:t>
            </a:r>
            <a:endParaRPr lang="hr-HR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36"/>
          <p:cNvSpPr/>
          <p:nvPr/>
        </p:nvSpPr>
        <p:spPr>
          <a:xfrm>
            <a:off x="952974" y="4870133"/>
            <a:ext cx="3970511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Svemirci šeću po noći i hvataju mačke za kućne ljubimce.</a:t>
            </a:r>
            <a:endParaRPr lang="hr-HR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37"/>
          <p:cNvSpPr/>
          <p:nvPr/>
        </p:nvSpPr>
        <p:spPr>
          <a:xfrm>
            <a:off x="952974" y="5702320"/>
            <a:ext cx="3970511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Ako želiš smršaviti jedi limun pet dana i ništa drugo.</a:t>
            </a:r>
            <a:endParaRPr lang="hr-HR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38"/>
          <p:cNvSpPr/>
          <p:nvPr/>
        </p:nvSpPr>
        <p:spPr>
          <a:xfrm>
            <a:off x="5020654" y="2767703"/>
            <a:ext cx="3960000" cy="14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 Ako svaki dan mjesec dana tehniciraš loptom 20 puta bez stanke postat ćeš dobar igrač kao Messi.</a:t>
            </a:r>
            <a:endParaRPr lang="hr-HR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38"/>
          <p:cNvSpPr/>
          <p:nvPr/>
        </p:nvSpPr>
        <p:spPr>
          <a:xfrm>
            <a:off x="5020654" y="4499142"/>
            <a:ext cx="3960000" cy="14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7. Ako svaki dan mjesec dana tehniciraš loptom 20 puta bez stanke postat ćeš dobar igrač kao Messi.</a:t>
            </a:r>
            <a:endParaRPr lang="hr-HR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5710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935596" y="1484783"/>
            <a:ext cx="8208404" cy="495688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2600" dirty="0"/>
              <a:t>Posjeti internetske stranice:</a:t>
            </a:r>
          </a:p>
          <a:p>
            <a:pPr marL="114300" indent="0">
              <a:buNone/>
            </a:pPr>
            <a:r>
              <a:rPr lang="hr-HR" sz="2600" dirty="0"/>
              <a:t> </a:t>
            </a:r>
          </a:p>
          <a:p>
            <a:r>
              <a:rPr lang="hr-HR" sz="2600" dirty="0">
                <a:hlinkClick r:id="rId2"/>
              </a:rPr>
              <a:t>http://www.ucilica.tv </a:t>
            </a:r>
            <a:endParaRPr lang="hr-HR" sz="2600" dirty="0"/>
          </a:p>
          <a:p>
            <a:r>
              <a:rPr lang="hr-HR" sz="2600" dirty="0">
                <a:hlinkClick r:id="rId3"/>
              </a:rPr>
              <a:t>http://lektire.skole.hr</a:t>
            </a:r>
            <a:endParaRPr lang="hr-HR" sz="2600" dirty="0"/>
          </a:p>
          <a:p>
            <a:r>
              <a:rPr lang="hr-HR" sz="2600" dirty="0">
                <a:hlinkClick r:id="rId4"/>
              </a:rPr>
              <a:t>http://www.tonimilun.com</a:t>
            </a:r>
            <a:endParaRPr lang="hr-HR" sz="2600" dirty="0"/>
          </a:p>
          <a:p>
            <a:r>
              <a:rPr lang="hr-HR" sz="2600" dirty="0">
                <a:hlinkClick r:id="rId5"/>
              </a:rPr>
              <a:t>http://www.petzanet.hr</a:t>
            </a:r>
            <a:endParaRPr lang="hr-HR" sz="2600" dirty="0"/>
          </a:p>
          <a:p>
            <a:endParaRPr lang="hr-HR" sz="2600" dirty="0"/>
          </a:p>
          <a:p>
            <a:pPr marL="114300" indent="0">
              <a:buNone/>
            </a:pPr>
            <a:r>
              <a:rPr lang="hr-HR" sz="2600" dirty="0"/>
              <a:t>Pogledaj što se na njima nalazi, pronaći ćeš mnoštvo kvalitetnog sadržaja za nastavu i razbibrigu.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15</a:t>
            </a:fld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D024F99-DA75-4884-92D5-1824D024A0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4381" y="357065"/>
            <a:ext cx="125052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6726850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SAŽETAK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2132856"/>
            <a:ext cx="7992888" cy="4308810"/>
          </a:xfrm>
        </p:spPr>
        <p:txBody>
          <a:bodyPr>
            <a:normAutofit/>
          </a:bodyPr>
          <a:lstStyle/>
          <a:p>
            <a:r>
              <a:rPr lang="hr-HR" sz="2600" b="1" dirty="0"/>
              <a:t>Autorsko pravo </a:t>
            </a:r>
            <a:r>
              <a:rPr lang="hr-HR" sz="2600" dirty="0"/>
              <a:t>je pravo koje autoru (vlasniku) djela daje mogućnost kontroliranja i korištenja vlastitog djela. </a:t>
            </a:r>
          </a:p>
          <a:p>
            <a:endParaRPr lang="hr-HR" sz="2600" dirty="0"/>
          </a:p>
          <a:p>
            <a:r>
              <a:rPr lang="hr-HR" sz="2600" dirty="0"/>
              <a:t>Licencije </a:t>
            </a:r>
            <a:r>
              <a:rPr lang="hr-HR" sz="2600" b="1" dirty="0"/>
              <a:t>Creative </a:t>
            </a:r>
            <a:r>
              <a:rPr lang="hr-HR" sz="2600" b="1" dirty="0" err="1"/>
              <a:t>Commons</a:t>
            </a:r>
            <a:r>
              <a:rPr lang="hr-HR" sz="2600" b="1" dirty="0"/>
              <a:t> </a:t>
            </a:r>
            <a:r>
              <a:rPr lang="hr-HR" sz="2600" dirty="0"/>
              <a:t>nastale su kako bi se zaštitila autorska prava u internetskom dobu.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16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54207224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PONAVLJANJE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2204864"/>
            <a:ext cx="7992888" cy="4236802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hr-HR" dirty="0"/>
              <a:t>Što označava pojam </a:t>
            </a:r>
            <a:r>
              <a:rPr lang="hr-HR" i="1" dirty="0"/>
              <a:t>copyright</a:t>
            </a:r>
            <a:r>
              <a:rPr lang="hr-HR" dirty="0"/>
              <a:t>? </a:t>
            </a:r>
          </a:p>
          <a:p>
            <a:pPr marL="571500" indent="-457200">
              <a:buFont typeface="+mj-lt"/>
              <a:buAutoNum type="arabicPeriod"/>
            </a:pPr>
            <a:r>
              <a:rPr lang="hr-HR" dirty="0" smtClean="0"/>
              <a:t>Koja </a:t>
            </a:r>
            <a:r>
              <a:rPr lang="hr-HR" dirty="0"/>
              <a:t>su slova simboli licencija Creative </a:t>
            </a:r>
            <a:r>
              <a:rPr lang="hr-HR" dirty="0" err="1"/>
              <a:t>Commons</a:t>
            </a:r>
            <a:r>
              <a:rPr lang="hr-HR"/>
              <a:t>? </a:t>
            </a:r>
          </a:p>
          <a:p>
            <a:pPr marL="571500" indent="-457200">
              <a:buFont typeface="+mj-lt"/>
              <a:buAutoNum type="arabicPeriod"/>
            </a:pPr>
            <a:r>
              <a:rPr lang="hr-HR" smtClean="0"/>
              <a:t>Objasni </a:t>
            </a:r>
            <a:r>
              <a:rPr lang="hr-HR" dirty="0"/>
              <a:t>pretragu pomoću opcija </a:t>
            </a:r>
            <a:r>
              <a:rPr lang="hr-HR" b="1" dirty="0"/>
              <a:t>Alati i Sigurno pretraživanje</a:t>
            </a:r>
            <a:r>
              <a:rPr lang="hr-HR" dirty="0"/>
              <a:t>. </a:t>
            </a:r>
            <a:endParaRPr lang="hr-HR" sz="26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17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49607092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AUTORSKO PRAVO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6" t="8150" r="14253" b="10351"/>
          <a:stretch/>
        </p:blipFill>
        <p:spPr>
          <a:xfrm>
            <a:off x="5610428" y="1783748"/>
            <a:ext cx="3498390" cy="3960441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4689085" cy="4956883"/>
          </a:xfrm>
        </p:spPr>
        <p:txBody>
          <a:bodyPr>
            <a:normAutofit/>
          </a:bodyPr>
          <a:lstStyle/>
          <a:p>
            <a:pPr algn="just"/>
            <a:r>
              <a:rPr lang="hr-HR" b="1" dirty="0"/>
              <a:t>Autorsko pravo </a:t>
            </a:r>
            <a:r>
              <a:rPr lang="hr-HR" dirty="0"/>
              <a:t>daje autoru (vlasniku) djela mogućnost da kontrolira njegovo korištenje. </a:t>
            </a:r>
          </a:p>
          <a:p>
            <a:r>
              <a:rPr lang="hr-HR" dirty="0"/>
              <a:t>To mogu biti književna, znanstvena ili umjetnička djela. </a:t>
            </a:r>
          </a:p>
          <a:p>
            <a:pPr algn="just"/>
            <a:r>
              <a:rPr lang="hr-HR" dirty="0"/>
              <a:t>Za korištenje tuđih fotografija moraš imati dopuštenje autora fotografije. </a:t>
            </a:r>
          </a:p>
          <a:p>
            <a:pPr algn="just"/>
            <a:r>
              <a:rPr lang="hr-HR" dirty="0"/>
              <a:t>Zakonsko pravo autora da zaštiti svoje djelo naziva se </a:t>
            </a:r>
            <a:r>
              <a:rPr lang="hr-HR" b="1" dirty="0"/>
              <a:t>copyright </a:t>
            </a:r>
            <a:r>
              <a:rPr lang="hr-HR" dirty="0"/>
              <a:t>i označava se s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2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5302" y="5791907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3689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AUTORSKO PRAVO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8208404" cy="48245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600" dirty="0"/>
              <a:t>Ako si preuzeo/preuzela fotografiju s </a:t>
            </a:r>
            <a:r>
              <a:rPr lang="hr-HR" sz="2600" dirty="0"/>
              <a:t>interneta, moraš navesti </a:t>
            </a:r>
            <a:r>
              <a:rPr lang="hr-HR" sz="2600" b="1" dirty="0"/>
              <a:t>ime</a:t>
            </a:r>
            <a:r>
              <a:rPr lang="hr-HR" sz="2600" dirty="0"/>
              <a:t> </a:t>
            </a:r>
            <a:r>
              <a:rPr lang="hr-HR" sz="2600" b="1" dirty="0"/>
              <a:t>autora</a:t>
            </a:r>
            <a:r>
              <a:rPr lang="hr-HR" sz="2600" dirty="0"/>
              <a:t>. </a:t>
            </a:r>
          </a:p>
          <a:p>
            <a:pPr marL="114300" indent="0">
              <a:buNone/>
            </a:pPr>
            <a:endParaRPr lang="hr-HR" sz="1200" dirty="0"/>
          </a:p>
          <a:p>
            <a:pPr marL="114300" indent="0">
              <a:buNone/>
            </a:pPr>
            <a:r>
              <a:rPr lang="hr-HR" sz="2600" dirty="0"/>
              <a:t>Kod korištenja teksta - trebaš navesti:</a:t>
            </a:r>
          </a:p>
          <a:p>
            <a:r>
              <a:rPr lang="hr-HR" sz="2600" dirty="0"/>
              <a:t>ime autora, </a:t>
            </a:r>
          </a:p>
          <a:p>
            <a:r>
              <a:rPr lang="hr-HR" sz="2600" dirty="0"/>
              <a:t>naslov stranice ili </a:t>
            </a:r>
          </a:p>
          <a:p>
            <a:r>
              <a:rPr lang="hr-HR" sz="2600" dirty="0"/>
              <a:t>poveznicu (link) na internetsku stranicu.</a:t>
            </a:r>
          </a:p>
          <a:p>
            <a:pPr marL="114300" indent="0">
              <a:buNone/>
            </a:pPr>
            <a:endParaRPr lang="hr-HR" sz="2600" dirty="0"/>
          </a:p>
          <a:p>
            <a:pPr marL="114300" indent="0">
              <a:buNone/>
            </a:pPr>
            <a:r>
              <a:rPr lang="hr-HR" sz="2600" dirty="0"/>
              <a:t>Ako je djelo zaštićeno oznakom </a:t>
            </a:r>
            <a:r>
              <a:rPr lang="hr-HR" sz="2600" b="1" dirty="0"/>
              <a:t>copyright</a:t>
            </a:r>
            <a:r>
              <a:rPr lang="hr-HR" sz="2600" dirty="0"/>
              <a:t> ne smiješ ga koristiti bez dopuštenja autora.</a:t>
            </a:r>
          </a:p>
          <a:p>
            <a:endParaRPr lang="hr-HR" sz="2600" dirty="0"/>
          </a:p>
          <a:p>
            <a:endParaRPr lang="hr-HR" sz="26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3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64881984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Upišite u Google pojam Creative </a:t>
            </a:r>
            <a:r>
              <a:rPr lang="hr-HR" dirty="0" err="1"/>
              <a:t>Commons</a:t>
            </a:r>
            <a:r>
              <a:rPr lang="hr-HR" dirty="0"/>
              <a:t> te učitajte stranicu:</a:t>
            </a:r>
          </a:p>
          <a:p>
            <a:pPr marL="114300" indent="0">
              <a:buNone/>
            </a:pPr>
            <a:r>
              <a:rPr lang="hr-HR" dirty="0"/>
              <a:t> </a:t>
            </a:r>
          </a:p>
          <a:p>
            <a:pPr marL="114300" indent="0">
              <a:buNone/>
            </a:pPr>
            <a:r>
              <a:rPr lang="hr-HR" u="sng" dirty="0">
                <a:hlinkClick r:id="rId2"/>
              </a:rPr>
              <a:t>https://creativecommons.org/</a:t>
            </a:r>
            <a:endParaRPr lang="hr-HR" u="sng" dirty="0"/>
          </a:p>
          <a:p>
            <a:endParaRPr lang="hr-HR" u="sng" dirty="0"/>
          </a:p>
          <a:p>
            <a:r>
              <a:rPr lang="hr-HR" dirty="0"/>
              <a:t>u paru u pet minuta proučite stranicu i istražite što je to Creative </a:t>
            </a:r>
            <a:r>
              <a:rPr lang="hr-HR" dirty="0" err="1"/>
              <a:t>Commons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4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D024F99-DA75-4884-92D5-1824D024A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4381" y="357065"/>
            <a:ext cx="125052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3105284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CREATIVE COMMONS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700808"/>
            <a:ext cx="7992888" cy="4740858"/>
          </a:xfrm>
        </p:spPr>
        <p:txBody>
          <a:bodyPr/>
          <a:lstStyle/>
          <a:p>
            <a:pPr algn="just"/>
            <a:r>
              <a:rPr lang="hr-HR" b="1" dirty="0"/>
              <a:t>Creative </a:t>
            </a:r>
            <a:r>
              <a:rPr lang="hr-HR" b="1" dirty="0" err="1"/>
              <a:t>Commons</a:t>
            </a:r>
            <a:r>
              <a:rPr lang="hr-HR" b="1" dirty="0"/>
              <a:t> </a:t>
            </a:r>
            <a:r>
              <a:rPr lang="hr-HR" dirty="0"/>
              <a:t>su licencije nastale su kako bi se </a:t>
            </a:r>
            <a:r>
              <a:rPr lang="sv-SE" dirty="0"/>
              <a:t>zaštitila autorskih prava u internetskom dobu.</a:t>
            </a:r>
            <a:endParaRPr lang="hr-HR" dirty="0"/>
          </a:p>
          <a:p>
            <a:pPr algn="just"/>
            <a:r>
              <a:rPr lang="hr-HR" dirty="0"/>
              <a:t>Postoji šest vrsta </a:t>
            </a:r>
            <a:r>
              <a:rPr lang="hr-HR" b="1" dirty="0"/>
              <a:t>Creative </a:t>
            </a:r>
            <a:r>
              <a:rPr lang="hr-HR" b="1" dirty="0" err="1"/>
              <a:t>Commons</a:t>
            </a:r>
            <a:r>
              <a:rPr lang="hr-HR" b="1" dirty="0"/>
              <a:t> </a:t>
            </a:r>
            <a:r>
              <a:rPr lang="hr-HR" dirty="0"/>
              <a:t>licencija koje se razlikuju prema stupnju ograničenja.</a:t>
            </a:r>
          </a:p>
          <a:p>
            <a:pPr marL="114300" indent="0" algn="just">
              <a:buNone/>
            </a:pPr>
            <a:endParaRPr lang="hr-HR" dirty="0"/>
          </a:p>
          <a:p>
            <a:pPr marL="114300" indent="0" algn="just">
              <a:buNone/>
            </a:pPr>
            <a:r>
              <a:rPr lang="hr-HR" dirty="0"/>
              <a:t>Licencije </a:t>
            </a:r>
            <a:r>
              <a:rPr lang="hr-HR" b="1" dirty="0"/>
              <a:t>Creative </a:t>
            </a:r>
            <a:r>
              <a:rPr lang="hr-HR" b="1" dirty="0" err="1"/>
              <a:t>Commons</a:t>
            </a:r>
            <a:r>
              <a:rPr lang="hr-HR" b="1" dirty="0"/>
              <a:t> </a:t>
            </a:r>
            <a:r>
              <a:rPr lang="hr-HR" dirty="0"/>
              <a:t>omogućavaju korisnicima  da djelo autora:</a:t>
            </a:r>
          </a:p>
          <a:p>
            <a:pPr algn="just"/>
            <a:r>
              <a:rPr lang="hr-HR" dirty="0"/>
              <a:t>umnožavaju, </a:t>
            </a:r>
          </a:p>
          <a:p>
            <a:pPr algn="just"/>
            <a:r>
              <a:rPr lang="hr-HR" dirty="0"/>
              <a:t>dijele i </a:t>
            </a:r>
          </a:p>
          <a:p>
            <a:pPr algn="just"/>
            <a:r>
              <a:rPr lang="hr-HR" dirty="0"/>
              <a:t>njime se koriste uz određena ograničenja.</a:t>
            </a:r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5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25864830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CREATIVE COMMONS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6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4992" y="2125025"/>
            <a:ext cx="1679946" cy="59179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992" y="2821102"/>
            <a:ext cx="1679946" cy="5917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992" y="3517179"/>
            <a:ext cx="1679946" cy="5917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4992" y="4213256"/>
            <a:ext cx="1679946" cy="59179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4992" y="4909333"/>
            <a:ext cx="1679946" cy="59179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4992" y="5605412"/>
            <a:ext cx="1679946" cy="591799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2887764" y="2122005"/>
            <a:ext cx="6004716" cy="5917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Navođenja autora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2887763" y="2817352"/>
            <a:ext cx="6004717" cy="591799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Navođenja autora, dijeljenje pod istim uvjetima</a:t>
            </a:r>
          </a:p>
        </p:txBody>
      </p:sp>
      <p:sp>
        <p:nvSpPr>
          <p:cNvPr id="16" name="Pravokutnik 15"/>
          <p:cNvSpPr/>
          <p:nvPr/>
        </p:nvSpPr>
        <p:spPr>
          <a:xfrm>
            <a:off x="2887763" y="3512699"/>
            <a:ext cx="6004717" cy="591799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Navođenja autora, bez prerade djela</a:t>
            </a:r>
          </a:p>
        </p:txBody>
      </p:sp>
      <p:sp>
        <p:nvSpPr>
          <p:cNvPr id="17" name="Pravokutnik 16"/>
          <p:cNvSpPr/>
          <p:nvPr/>
        </p:nvSpPr>
        <p:spPr>
          <a:xfrm>
            <a:off x="2887763" y="4208046"/>
            <a:ext cx="6004717" cy="591799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Navođenja autora, samo u nekomercijalne svrhe</a:t>
            </a:r>
          </a:p>
        </p:txBody>
      </p:sp>
      <p:sp>
        <p:nvSpPr>
          <p:cNvPr id="18" name="Pravokutnik 17"/>
          <p:cNvSpPr/>
          <p:nvPr/>
        </p:nvSpPr>
        <p:spPr>
          <a:xfrm>
            <a:off x="2887763" y="4903393"/>
            <a:ext cx="6004717" cy="591799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Navođenja autora, samo u nekomercijalne svrhe, dijeljenje pod istim uvjetima</a:t>
            </a:r>
          </a:p>
        </p:txBody>
      </p:sp>
      <p:sp>
        <p:nvSpPr>
          <p:cNvPr id="19" name="Pravokutnik 18"/>
          <p:cNvSpPr/>
          <p:nvPr/>
        </p:nvSpPr>
        <p:spPr>
          <a:xfrm>
            <a:off x="2887763" y="5598739"/>
            <a:ext cx="6004717" cy="591799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Navođenja autora, samo u nekomercijalne svrhe, bez prerade djela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1154992" y="1559082"/>
            <a:ext cx="1679946" cy="40011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Licencije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2887763" y="1556792"/>
            <a:ext cx="6004717" cy="40011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Uvjeti upotrebe</a:t>
            </a:r>
          </a:p>
        </p:txBody>
      </p:sp>
    </p:spTree>
    <p:extLst>
      <p:ext uri="{BB962C8B-B14F-4D97-AF65-F5344CB8AC3E}">
        <p14:creationId xmlns:p14="http://schemas.microsoft.com/office/powerpoint/2010/main" xmlns="" val="3097922877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332656"/>
            <a:ext cx="8015347" cy="1368152"/>
          </a:xfrm>
        </p:spPr>
        <p:txBody>
          <a:bodyPr/>
          <a:lstStyle/>
          <a:p>
            <a:r>
              <a:rPr lang="hr-HR" dirty="0"/>
              <a:t>PRETRAŽIVANJA POMOĆU OPCIJE PRAVA UPOTREBE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7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546" b="52653"/>
          <a:stretch/>
        </p:blipFill>
        <p:spPr>
          <a:xfrm>
            <a:off x="1085014" y="2227151"/>
            <a:ext cx="8023606" cy="4104456"/>
          </a:xfrm>
          <a:prstGeom prst="rect">
            <a:avLst/>
          </a:prstGeom>
        </p:spPr>
      </p:pic>
      <p:sp>
        <p:nvSpPr>
          <p:cNvPr id="8" name="Zaobljeni pravokutnik 7"/>
          <p:cNvSpPr/>
          <p:nvPr/>
        </p:nvSpPr>
        <p:spPr>
          <a:xfrm>
            <a:off x="1907705" y="4675423"/>
            <a:ext cx="4176464" cy="165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Filtar </a:t>
            </a:r>
            <a:r>
              <a:rPr lang="hr-HR" sz="20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Napredno pretraživanje</a:t>
            </a:r>
          </a:p>
          <a:p>
            <a:pPr algn="ctr"/>
            <a:r>
              <a:rPr lang="hr-HR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 obavještava o tome kada možeš upotrijebiti, dijeliti ili izmijeniti nešto što pronađeš online.</a:t>
            </a:r>
          </a:p>
        </p:txBody>
      </p:sp>
      <p:cxnSp>
        <p:nvCxnSpPr>
          <p:cNvPr id="12" name="Ravni poveznik sa strelicom 11"/>
          <p:cNvCxnSpPr>
            <a:stCxn id="8" idx="3"/>
          </p:cNvCxnSpPr>
          <p:nvPr/>
        </p:nvCxnSpPr>
        <p:spPr>
          <a:xfrm flipV="1">
            <a:off x="6084169" y="4869161"/>
            <a:ext cx="963692" cy="634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1475656" y="4262935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</a:p>
        </p:txBody>
      </p:sp>
      <p:sp>
        <p:nvSpPr>
          <p:cNvPr id="16" name="Zaobljeni pravokutnik 15"/>
          <p:cNvSpPr/>
          <p:nvPr/>
        </p:nvSpPr>
        <p:spPr>
          <a:xfrm>
            <a:off x="4747770" y="2176058"/>
            <a:ext cx="2348611" cy="5179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 na </a:t>
            </a:r>
            <a:r>
              <a:rPr lang="hr-HR" sz="20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Postavke</a:t>
            </a:r>
          </a:p>
        </p:txBody>
      </p:sp>
      <p:sp>
        <p:nvSpPr>
          <p:cNvPr id="14" name="Elipsa 13"/>
          <p:cNvSpPr/>
          <p:nvPr/>
        </p:nvSpPr>
        <p:spPr>
          <a:xfrm>
            <a:off x="4247080" y="1866425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</a:p>
        </p:txBody>
      </p:sp>
      <p:sp>
        <p:nvSpPr>
          <p:cNvPr id="17" name="Zaobljeni pravokutnik 16"/>
          <p:cNvSpPr/>
          <p:nvPr/>
        </p:nvSpPr>
        <p:spPr>
          <a:xfrm>
            <a:off x="6931881" y="3213717"/>
            <a:ext cx="736463" cy="3880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8" name="Ravni poveznik sa strelicom 17"/>
          <p:cNvCxnSpPr>
            <a:stCxn id="16" idx="2"/>
          </p:cNvCxnSpPr>
          <p:nvPr/>
        </p:nvCxnSpPr>
        <p:spPr>
          <a:xfrm>
            <a:off x="5922076" y="2694017"/>
            <a:ext cx="1009805" cy="519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08363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332656"/>
            <a:ext cx="8015347" cy="1376786"/>
          </a:xfrm>
        </p:spPr>
        <p:txBody>
          <a:bodyPr/>
          <a:lstStyle/>
          <a:p>
            <a:r>
              <a:rPr lang="hr-HR" sz="4400" dirty="0"/>
              <a:t>PRETRAŽIVANJA POMOĆU OPCIJE PRAVA UPOTREBE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8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/>
          <a:srcRect l="2214" t="16532" r="36164" b="22438"/>
          <a:stretch/>
        </p:blipFill>
        <p:spPr>
          <a:xfrm>
            <a:off x="899592" y="1916832"/>
            <a:ext cx="7888386" cy="4392488"/>
          </a:xfrm>
          <a:prstGeom prst="rect">
            <a:avLst/>
          </a:prstGeom>
        </p:spPr>
      </p:pic>
      <p:sp>
        <p:nvSpPr>
          <p:cNvPr id="10" name="Zaobljeni pravokutnik 9"/>
          <p:cNvSpPr/>
          <p:nvPr/>
        </p:nvSpPr>
        <p:spPr>
          <a:xfrm>
            <a:off x="5098252" y="2488198"/>
            <a:ext cx="3664722" cy="16699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odjeljku „</a:t>
            </a:r>
            <a:r>
              <a:rPr lang="hr-HR" sz="20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Prava upotrebe</a:t>
            </a:r>
            <a:r>
              <a:rPr lang="hr-HR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na padajućem izborniku odaberi vrstu licencije koju želiš za sadržaj.</a:t>
            </a:r>
          </a:p>
        </p:txBody>
      </p:sp>
      <p:sp>
        <p:nvSpPr>
          <p:cNvPr id="11" name="Elipsa 10"/>
          <p:cNvSpPr/>
          <p:nvPr/>
        </p:nvSpPr>
        <p:spPr>
          <a:xfrm>
            <a:off x="4738068" y="2153018"/>
            <a:ext cx="670359" cy="670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</a:p>
        </p:txBody>
      </p:sp>
      <p:sp>
        <p:nvSpPr>
          <p:cNvPr id="12" name="Zaobljeni pravokutnik 11"/>
          <p:cNvSpPr/>
          <p:nvPr/>
        </p:nvSpPr>
        <p:spPr>
          <a:xfrm>
            <a:off x="956231" y="4365104"/>
            <a:ext cx="1239505" cy="5084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3" name="Ravni poveznik sa strelicom 12"/>
          <p:cNvCxnSpPr/>
          <p:nvPr/>
        </p:nvCxnSpPr>
        <p:spPr>
          <a:xfrm>
            <a:off x="6930613" y="4158099"/>
            <a:ext cx="1644294" cy="461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67293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9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 smtClean="0"/>
              <a:t>Autorsko pravo i složenija pretraga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4193" y="1999331"/>
            <a:ext cx="3511019" cy="4490053"/>
          </a:xfrm>
          <a:prstGeom prst="rect">
            <a:avLst/>
          </a:prstGeom>
        </p:spPr>
      </p:pic>
      <p:sp>
        <p:nvSpPr>
          <p:cNvPr id="7" name="Rezervirano mjesto sadržaja 2"/>
          <p:cNvSpPr txBox="1">
            <a:spLocks/>
          </p:cNvSpPr>
          <p:nvPr/>
        </p:nvSpPr>
        <p:spPr>
          <a:xfrm>
            <a:off x="1026509" y="3501008"/>
            <a:ext cx="4225624" cy="1872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hr-HR" sz="2600" b="1" dirty="0"/>
          </a:p>
        </p:txBody>
      </p:sp>
      <p:sp>
        <p:nvSpPr>
          <p:cNvPr id="8" name="Zaobljeni pravokutnik 7"/>
          <p:cNvSpPr/>
          <p:nvPr/>
        </p:nvSpPr>
        <p:spPr>
          <a:xfrm>
            <a:off x="5274720" y="3749615"/>
            <a:ext cx="3401736" cy="5084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aobljeni pravokutnik 8"/>
          <p:cNvSpPr/>
          <p:nvPr/>
        </p:nvSpPr>
        <p:spPr>
          <a:xfrm>
            <a:off x="5326368" y="2241764"/>
            <a:ext cx="1261856" cy="5084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909766" y="332656"/>
            <a:ext cx="8015347" cy="1376786"/>
          </a:xfrm>
        </p:spPr>
        <p:txBody>
          <a:bodyPr/>
          <a:lstStyle/>
          <a:p>
            <a:r>
              <a:rPr lang="hr-HR" sz="4400" dirty="0"/>
              <a:t>PRETRAŽIVANJA POMOĆU </a:t>
            </a:r>
            <a:br>
              <a:rPr lang="hr-HR" sz="4400" dirty="0"/>
            </a:br>
            <a:r>
              <a:rPr lang="hr-HR" sz="4400" dirty="0"/>
              <a:t>OPCIJE POSTAVKE</a:t>
            </a:r>
          </a:p>
        </p:txBody>
      </p:sp>
      <p:sp>
        <p:nvSpPr>
          <p:cNvPr id="11" name="Zaobljeni pravokutnik 10"/>
          <p:cNvSpPr/>
          <p:nvPr/>
        </p:nvSpPr>
        <p:spPr>
          <a:xfrm>
            <a:off x="1038392" y="3247732"/>
            <a:ext cx="4092092" cy="18374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Uključi Sigurno pretraživanje</a:t>
            </a:r>
          </a:p>
          <a:p>
            <a:pPr algn="ctr"/>
            <a:r>
              <a:rPr lang="hr-HR" sz="2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Ovdje će se ukloniti većina neprimjerenog sadržaja u onome što pretražuješ.</a:t>
            </a:r>
          </a:p>
        </p:txBody>
      </p:sp>
      <p:cxnSp>
        <p:nvCxnSpPr>
          <p:cNvPr id="14" name="Ravni poveznik sa strelicom 13"/>
          <p:cNvCxnSpPr/>
          <p:nvPr/>
        </p:nvCxnSpPr>
        <p:spPr>
          <a:xfrm>
            <a:off x="5508104" y="2785662"/>
            <a:ext cx="0" cy="9639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6595685"/>
      </p:ext>
    </p:extLst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a_osnov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Alfa_osnove</Template>
  <TotalTime>3624</TotalTime>
  <Words>761</Words>
  <Application>Microsoft Office PowerPoint</Application>
  <PresentationFormat>Prikaz na zaslonu (4:3)</PresentationFormat>
  <Paragraphs>131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Alfa_osnove</vt:lpstr>
      <vt:lpstr>4. E - svijet</vt:lpstr>
      <vt:lpstr>AUTORSKO PRAVO</vt:lpstr>
      <vt:lpstr>AUTORSKO PRAVO</vt:lpstr>
      <vt:lpstr>ZADATAK</vt:lpstr>
      <vt:lpstr>CREATIVE COMMONS</vt:lpstr>
      <vt:lpstr>CREATIVE COMMONS</vt:lpstr>
      <vt:lpstr>PRETRAŽIVANJA POMOĆU OPCIJE PRAVA UPOTREBE</vt:lpstr>
      <vt:lpstr>PRETRAŽIVANJA POMOĆU OPCIJE PRAVA UPOTREBE</vt:lpstr>
      <vt:lpstr>PRETRAŽIVANJA POMOĆU  OPCIJE POSTAVKE</vt:lpstr>
      <vt:lpstr>Slajd 10</vt:lpstr>
      <vt:lpstr>PRETRAŽIVAČKI OPERATORI</vt:lpstr>
      <vt:lpstr>ZADATAK</vt:lpstr>
      <vt:lpstr>ZADATAK</vt:lpstr>
      <vt:lpstr>ZADATAK</vt:lpstr>
      <vt:lpstr>ZADATAK</vt:lpstr>
      <vt:lpstr>SAŽETAK</vt:lpstr>
      <vt:lpstr>PONAVLJANJE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</dc:title>
  <dc:creator>Daniela</dc:creator>
  <cp:lastModifiedBy>PC</cp:lastModifiedBy>
  <cp:revision>138</cp:revision>
  <dcterms:created xsi:type="dcterms:W3CDTF">2013-04-15T10:22:21Z</dcterms:created>
  <dcterms:modified xsi:type="dcterms:W3CDTF">2026-03-13T07:22:48Z</dcterms:modified>
</cp:coreProperties>
</file>