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2" r:id="rId1"/>
  </p:sldMasterIdLst>
  <p:notesMasterIdLst>
    <p:notesMasterId r:id="rId13"/>
  </p:notesMasterIdLst>
  <p:sldIdLst>
    <p:sldId id="277" r:id="rId2"/>
    <p:sldId id="283" r:id="rId3"/>
    <p:sldId id="285" r:id="rId4"/>
    <p:sldId id="286" r:id="rId5"/>
    <p:sldId id="287" r:id="rId6"/>
    <p:sldId id="288" r:id="rId7"/>
    <p:sldId id="291" r:id="rId8"/>
    <p:sldId id="289" r:id="rId9"/>
    <p:sldId id="290" r:id="rId10"/>
    <p:sldId id="274" r:id="rId11"/>
    <p:sldId id="275" r:id="rId12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006600"/>
    <a:srgbClr val="FFCC66"/>
    <a:srgbClr val="FF9933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ila, s rešetkom tablic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Bez stila, bez rešetk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-128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DF44A-F900-4539-B2D8-330ABFB91CDE}" type="datetimeFigureOut">
              <a:rPr lang="hr-HR" smtClean="0"/>
              <a:pPr/>
              <a:t>10.10.2025.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2B7B07-D393-4912-8781-548406D9111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18296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1052167"/>
            <a:ext cx="7344816" cy="3240000"/>
          </a:xfrm>
          <a:solidFill>
            <a:srgbClr val="006600">
              <a:alpha val="80000"/>
            </a:srgbClr>
          </a:solidFill>
        </p:spPr>
        <p:txBody>
          <a:bodyPr anchor="ctr"/>
          <a:lstStyle>
            <a:lvl1pPr>
              <a:defRPr sz="660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4522440"/>
            <a:ext cx="7344816" cy="1080000"/>
          </a:xfrm>
          <a:solidFill>
            <a:srgbClr val="339933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dirty="0"/>
              <a:t>Kliknite da biste uredili stil podnaslova matrice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0384386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/>
          <p:cNvSpPr/>
          <p:nvPr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rgbClr val="0066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14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596" y="332656"/>
            <a:ext cx="7989517" cy="903716"/>
          </a:xfrm>
        </p:spPr>
        <p:txBody>
          <a:bodyPr/>
          <a:lstStyle/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596" y="1484783"/>
            <a:ext cx="7992888" cy="49568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hr-HR" dirty="0"/>
              <a:t>Uredite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74907" y="6516710"/>
            <a:ext cx="350207" cy="341290"/>
          </a:xfrm>
          <a:ln>
            <a:noFill/>
          </a:ln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64C81DDF-40B1-4D96-8114-F3F175D4CEDF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5868144" y="6525341"/>
            <a:ext cx="2438399" cy="3600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489384"/>
            <a:ext cx="4932548" cy="395959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/>
          </a:p>
        </p:txBody>
      </p:sp>
      <p:sp>
        <p:nvSpPr>
          <p:cNvPr id="9" name="Pravokutnik 8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339933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90" y="6281543"/>
            <a:ext cx="751759" cy="50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7074937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864096" y="6381328"/>
            <a:ext cx="8279904" cy="4961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5013176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2348880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Kako računalo sprema podatke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Pravokutnik 7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586761825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277022"/>
            <a:ext cx="7989518" cy="79084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6201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2023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endParaRPr lang="hr-H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144373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pl-PL" smtClean="0"/>
              <a:t>Kako računalo sprema podatke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60179540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489" y="192206"/>
            <a:ext cx="7989518" cy="790840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1525560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5" y="2165322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2407" y="1505744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2407" y="219583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465829960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rgbClr val="0066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34001" y="6519624"/>
            <a:ext cx="2438399" cy="36576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80105" y="6489384"/>
            <a:ext cx="4853896" cy="396000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Kako računalo sprema podatke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64C81DDF-40B1-4D96-8114-F3F175D4CEDF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6" name="Pravokutnik 5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339933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" name="Slika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324" y="6281543"/>
            <a:ext cx="725449" cy="50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4726637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Kako računalo sprema podatke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61817" y="188640"/>
            <a:ext cx="7772400" cy="494284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9386594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057" y="5501374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77057" y="163372"/>
            <a:ext cx="8156448" cy="52257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057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Kako računalo sprema podatke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04910333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Kako računalo sprema podatke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70037" y="19970"/>
            <a:ext cx="773963" cy="1009592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8021"/>
            <a:ext cx="792088" cy="100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0917217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Kako računalo sprema podatke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563723392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596" y="1484784"/>
            <a:ext cx="7992888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/>
              <a:t>Uredite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4907" y="6525343"/>
            <a:ext cx="350207" cy="28618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4C81DDF-40B1-4D96-8114-F3F175D4CEDF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5596" y="269337"/>
            <a:ext cx="7989518" cy="1071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r-HR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932548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sz="1400" smtClean="0"/>
              <a:t>Kako računalo sprema podatke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375928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</p:sldLayoutIdLst>
  <p:transition spd="slow">
    <p:split orient="vert"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1"/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ctrTitle"/>
          </p:nvPr>
        </p:nvSpPr>
        <p:spPr>
          <a:solidFill>
            <a:srgbClr val="006600"/>
          </a:solidFill>
        </p:spPr>
        <p:txBody>
          <a:bodyPr/>
          <a:lstStyle/>
          <a:p>
            <a:r>
              <a:rPr lang="hr-HR" dirty="0"/>
              <a:t>1</a:t>
            </a:r>
            <a:r>
              <a:rPr lang="hr-HR" dirty="0" smtClean="0"/>
              <a:t>. </a:t>
            </a:r>
            <a:r>
              <a:rPr lang="hr-HR" dirty="0"/>
              <a:t>TEHNOLOGIJA</a:t>
            </a:r>
          </a:p>
        </p:txBody>
      </p:sp>
      <p:sp>
        <p:nvSpPr>
          <p:cNvPr id="5" name="Podnaslov 4"/>
          <p:cNvSpPr>
            <a:spLocks noGrp="1"/>
          </p:cNvSpPr>
          <p:nvPr>
            <p:ph type="subTitle" idx="1"/>
          </p:nvPr>
        </p:nvSpPr>
        <p:spPr>
          <a:xfrm>
            <a:off x="1043608" y="4600817"/>
            <a:ext cx="7344816" cy="1080000"/>
          </a:xfrm>
        </p:spPr>
        <p:txBody>
          <a:bodyPr/>
          <a:lstStyle/>
          <a:p>
            <a:r>
              <a:rPr lang="hr-HR" sz="3200" dirty="0"/>
              <a:t>1</a:t>
            </a:r>
            <a:r>
              <a:rPr lang="hr-HR" sz="3200" dirty="0" smtClean="0"/>
              <a:t>.2</a:t>
            </a:r>
            <a:r>
              <a:rPr lang="hr-HR" dirty="0" smtClean="0"/>
              <a:t> </a:t>
            </a:r>
            <a:r>
              <a:rPr lang="hr-HR" sz="3200" dirty="0"/>
              <a:t>Kako računalo sprema podatke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1943026282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KOD I KODIRANJE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802674"/>
            <a:ext cx="8133589" cy="4638992"/>
          </a:xfrm>
        </p:spPr>
        <p:txBody>
          <a:bodyPr>
            <a:normAutofit/>
          </a:bodyPr>
          <a:lstStyle/>
          <a:p>
            <a:r>
              <a:rPr lang="hr-H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Svakom znaku koji zapisujemo pomoću računala pripada njemu jedinstvena </a:t>
            </a:r>
            <a:r>
              <a:rPr lang="hr-H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binarna kombinacija</a:t>
            </a:r>
            <a:r>
              <a:rPr lang="hr-H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r>
              <a:rPr lang="hr-H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Standardom za kodiranje</a:t>
            </a:r>
            <a:r>
              <a:rPr lang="hr-H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odnosno </a:t>
            </a:r>
            <a:r>
              <a:rPr lang="hr-HR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kodom </a:t>
            </a:r>
            <a:r>
              <a:rPr lang="hr-H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određeno je koji znak se  pretvara u koju binarnu kombinaciju</a:t>
            </a:r>
            <a:r>
              <a:rPr lang="hr-H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hr-H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Kodiranje</a:t>
            </a:r>
            <a:r>
              <a:rPr lang="hr-H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je postupak pridruživanja kombinacija nula i jedinica  određenom znaku. </a:t>
            </a:r>
          </a:p>
          <a:p>
            <a:r>
              <a:rPr lang="hr-H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Alfanumerički znak </a:t>
            </a:r>
            <a:r>
              <a:rPr lang="hr-H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 grafička oznaka kojom se označuju slovo, broj ili drugi znakovi. </a:t>
            </a:r>
          </a:p>
          <a:p>
            <a:r>
              <a:rPr lang="hr-H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 informatici služe za prikaz, razmjenu i pohranu tekstualnih, brojčanih i drugih informacija.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2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61672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ASCII KOD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5" y="1484783"/>
            <a:ext cx="8325635" cy="4956883"/>
          </a:xfrm>
        </p:spPr>
        <p:txBody>
          <a:bodyPr/>
          <a:lstStyle/>
          <a:p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Najpoznatiji standard za prikaz znakova na računalu jest </a:t>
            </a:r>
            <a:r>
              <a:rPr lang="hr-H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ASCII</a:t>
            </a:r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r>
              <a:rPr lang="hr-H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ASCII </a:t>
            </a:r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 skraćenica od engleskih riječi </a:t>
            </a:r>
            <a:r>
              <a:rPr lang="hr-HR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American Standard </a:t>
            </a:r>
            <a:r>
              <a:rPr lang="hr-HR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Code</a:t>
            </a:r>
            <a:r>
              <a:rPr lang="hr-HR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</a:t>
            </a:r>
            <a:r>
              <a:rPr lang="hr-HR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Information</a:t>
            </a:r>
            <a:r>
              <a:rPr lang="hr-HR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r-HR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Interchange</a:t>
            </a:r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što je američki standardni kôd za razmjenu informacija.</a:t>
            </a:r>
          </a:p>
          <a:p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Računala mogu međusobno uspješno razmjenjivati podatke ako </a:t>
            </a:r>
            <a:r>
              <a:rPr lang="hr-HR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koriste </a:t>
            </a:r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isti standard za kodiranje. </a:t>
            </a:r>
          </a:p>
          <a:p>
            <a:pPr marL="114300" indent="0">
              <a:buNone/>
            </a:pPr>
            <a:r>
              <a:rPr lang="hr-HR" dirty="0"/>
              <a:t>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3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4978138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Kako računalo sprema podatke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4</a:t>
            </a:fld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0018" y="1567542"/>
            <a:ext cx="8202350" cy="3370217"/>
          </a:xfrm>
          <a:prstGeom prst="rect">
            <a:avLst/>
          </a:prstGeom>
        </p:spPr>
      </p:pic>
      <p:sp>
        <p:nvSpPr>
          <p:cNvPr id="7" name="Naslov 1"/>
          <p:cNvSpPr txBox="1">
            <a:spLocks/>
          </p:cNvSpPr>
          <p:nvPr/>
        </p:nvSpPr>
        <p:spPr>
          <a:xfrm>
            <a:off x="935596" y="332656"/>
            <a:ext cx="7989517" cy="90371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KÔDNA TABLICA</a:t>
            </a:r>
          </a:p>
        </p:txBody>
      </p:sp>
    </p:spTree>
    <p:extLst>
      <p:ext uri="{BB962C8B-B14F-4D97-AF65-F5344CB8AC3E}">
        <p14:creationId xmlns:p14="http://schemas.microsoft.com/office/powerpoint/2010/main" xmlns="" val="1245465710"/>
      </p:ext>
    </p:extLst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podnožj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Kako računalo sprema podatke</a:t>
            </a:r>
            <a:endParaRPr lang="hr-HR" dirty="0"/>
          </a:p>
        </p:txBody>
      </p:sp>
      <p:sp>
        <p:nvSpPr>
          <p:cNvPr id="3" name="Rezervirano mjesto broja slajd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5</a:t>
            </a:fld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6300" y="329669"/>
            <a:ext cx="8267700" cy="581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899844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ZADATAK</a:t>
            </a:r>
          </a:p>
        </p:txBody>
      </p:sp>
      <p:sp>
        <p:nvSpPr>
          <p:cNvPr id="7" name="Rezervirano mjesto sadržaja 6"/>
          <p:cNvSpPr>
            <a:spLocks noGrp="1"/>
          </p:cNvSpPr>
          <p:nvPr>
            <p:ph idx="1"/>
          </p:nvPr>
        </p:nvSpPr>
        <p:spPr>
          <a:xfrm>
            <a:off x="935596" y="1632857"/>
            <a:ext cx="7992888" cy="4808809"/>
          </a:xfrm>
        </p:spPr>
        <p:txBody>
          <a:bodyPr/>
          <a:lstStyle/>
          <a:p>
            <a:r>
              <a:rPr lang="hr-HR" dirty="0"/>
              <a:t>Pomoću tablice kodova kodiraj slovo „M”.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Pronađi </a:t>
            </a:r>
            <a:r>
              <a:rPr lang="hr-HR" dirty="0"/>
              <a:t>odgovarajući binarni zapis i kraći zapis. </a:t>
            </a:r>
            <a:endParaRPr lang="hr-HR" dirty="0" smtClean="0"/>
          </a:p>
          <a:p>
            <a:endParaRPr lang="hr-HR" dirty="0"/>
          </a:p>
          <a:p>
            <a:pPr marL="114300" indent="0">
              <a:buNone/>
            </a:pPr>
            <a:r>
              <a:rPr lang="hr-HR" dirty="0" smtClean="0"/>
              <a:t>Uputa</a:t>
            </a:r>
            <a:r>
              <a:rPr lang="hr-HR" dirty="0"/>
              <a:t>: </a:t>
            </a:r>
            <a:endParaRPr lang="hr-HR" dirty="0" smtClean="0"/>
          </a:p>
          <a:p>
            <a:r>
              <a:rPr lang="hr-HR" dirty="0" smtClean="0"/>
              <a:t>najprije </a:t>
            </a:r>
            <a:r>
              <a:rPr lang="hr-HR" dirty="0"/>
              <a:t>u tablici potraži redak u kojem se nalazi slovo „M”. U odgovarajućem stupcu pronađi binarni kôd 01001101 te njegov kraći zapis 4D. 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zervirano mjesto broja slajd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6</a:t>
            </a:fld>
            <a:endParaRPr lang="hr-HR" dirty="0"/>
          </a:p>
        </p:txBody>
      </p:sp>
      <p:sp>
        <p:nvSpPr>
          <p:cNvPr id="2" name="Rezervirano mjesto podnožj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DB6E21AA-5CC6-46BB-A2C8-06B6164910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95965" y="332656"/>
            <a:ext cx="1250526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421073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ZADATAK</a:t>
            </a:r>
          </a:p>
        </p:txBody>
      </p:sp>
      <p:sp>
        <p:nvSpPr>
          <p:cNvPr id="7" name="Rezervirano mjesto sadržaja 6"/>
          <p:cNvSpPr>
            <a:spLocks noGrp="1"/>
          </p:cNvSpPr>
          <p:nvPr>
            <p:ph idx="1"/>
          </p:nvPr>
        </p:nvSpPr>
        <p:spPr>
          <a:xfrm>
            <a:off x="935596" y="1632857"/>
            <a:ext cx="7992888" cy="4808809"/>
          </a:xfrm>
        </p:spPr>
        <p:txBody>
          <a:bodyPr/>
          <a:lstStyle/>
          <a:p>
            <a:pPr marL="114300" indent="0">
              <a:buNone/>
            </a:pPr>
            <a:r>
              <a:rPr lang="hr-HR" dirty="0"/>
              <a:t>Koristeći se tablicom kodova, riješi sljedeće zadatke. </a:t>
            </a:r>
            <a:endParaRPr lang="hr-HR" dirty="0" smtClean="0"/>
          </a:p>
          <a:p>
            <a:pPr marL="571500" indent="-457200">
              <a:buFont typeface="+mj-lt"/>
              <a:buAutoNum type="arabicPeriod"/>
            </a:pPr>
            <a:r>
              <a:rPr lang="hr-HR" dirty="0" smtClean="0"/>
              <a:t>Otkrij </a:t>
            </a:r>
            <a:r>
              <a:rPr lang="hr-HR" dirty="0"/>
              <a:t>koja se riječ krije iza sljedećeg kraćeg zapisa: 4B 6F 64 69 72 61 6E 6A 65 </a:t>
            </a:r>
            <a:r>
              <a:rPr lang="hr-HR" dirty="0" smtClean="0"/>
              <a:t> </a:t>
            </a:r>
          </a:p>
          <a:p>
            <a:pPr marL="571500" indent="-457200">
              <a:buFont typeface="+mj-lt"/>
              <a:buAutoNum type="arabicPeriod"/>
            </a:pPr>
            <a:r>
              <a:rPr lang="hr-HR" dirty="0" smtClean="0"/>
              <a:t>Napiši </a:t>
            </a:r>
            <a:r>
              <a:rPr lang="hr-HR" dirty="0"/>
              <a:t>u binarnom zapisu sljedeće nazive nacionalnih parkova: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a</a:t>
            </a:r>
            <a:r>
              <a:rPr lang="hr-HR" dirty="0"/>
              <a:t>) Brijuni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b</a:t>
            </a:r>
            <a:r>
              <a:rPr lang="hr-HR" dirty="0"/>
              <a:t>) Mljet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c</a:t>
            </a:r>
            <a:r>
              <a:rPr lang="hr-HR" dirty="0"/>
              <a:t>) Risnjak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d</a:t>
            </a:r>
            <a:r>
              <a:rPr lang="hr-HR" dirty="0"/>
              <a:t>) Kornati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e</a:t>
            </a:r>
            <a:r>
              <a:rPr lang="hr-HR" dirty="0"/>
              <a:t>) Krka. 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zervirano mjesto broja slajd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7</a:t>
            </a:fld>
            <a:endParaRPr lang="hr-HR" dirty="0"/>
          </a:p>
        </p:txBody>
      </p:sp>
      <p:sp>
        <p:nvSpPr>
          <p:cNvPr id="2" name="Rezervirano mjesto podnožj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DB6E21AA-5CC6-46BB-A2C8-06B6164910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95965" y="332656"/>
            <a:ext cx="1250526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176443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MORSEOVA ABECEDA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484783"/>
            <a:ext cx="8208404" cy="4956883"/>
          </a:xfrm>
        </p:spPr>
        <p:txBody>
          <a:bodyPr>
            <a:normAutofit/>
          </a:bodyPr>
          <a:lstStyle/>
          <a:p>
            <a:r>
              <a:rPr lang="hr-HR" b="1" dirty="0"/>
              <a:t>Morseova abeceda </a:t>
            </a:r>
            <a:r>
              <a:rPr lang="hr-HR" dirty="0"/>
              <a:t>jest postupak pridruživanja impulsa, električnih ili svjetlosnih ili sličnih, pojedinim znakovima pisma. </a:t>
            </a:r>
          </a:p>
          <a:p>
            <a:r>
              <a:rPr lang="hr-HR" dirty="0"/>
              <a:t>Svako je slovo sastavljeno od znakovnih, obično strujnih impulsa – kraćih i dugih crtica i rastavnih, pretežno bez strujnih impulsa, koji služe kao razmak između znakova, riječi i rečenica. </a:t>
            </a:r>
          </a:p>
          <a:p>
            <a:r>
              <a:rPr lang="hr-HR" dirty="0"/>
              <a:t>Računalo koristi ista načela u naprednijem obliku. </a:t>
            </a:r>
          </a:p>
          <a:p>
            <a:r>
              <a:rPr lang="hr-HR" dirty="0"/>
              <a:t>Morseova abeceda primjenjuje se u slučaju opasnosti (najčešće brodova na moru).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8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354301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Kako računalo sprema podatke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9</a:t>
            </a:fld>
            <a:endParaRPr lang="hr-HR" dirty="0"/>
          </a:p>
        </p:txBody>
      </p:sp>
      <p:graphicFrame>
        <p:nvGraphicFramePr>
          <p:cNvPr id="7" name="Tablica 6"/>
          <p:cNvGraphicFramePr>
            <a:graphicFrameLocks noGrp="1"/>
          </p:cNvGraphicFramePr>
          <p:nvPr>
            <p:extLst/>
          </p:nvPr>
        </p:nvGraphicFramePr>
        <p:xfrm>
          <a:off x="3209108" y="404224"/>
          <a:ext cx="4367348" cy="589255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58323">
                  <a:extLst>
                    <a:ext uri="{9D8B030D-6E8A-4147-A177-3AD203B41FA5}">
                      <a16:colId xmlns:a16="http://schemas.microsoft.com/office/drawing/2014/main" xmlns="" val="3273276415"/>
                    </a:ext>
                  </a:extLst>
                </a:gridCol>
                <a:gridCol w="835951">
                  <a:extLst>
                    <a:ext uri="{9D8B030D-6E8A-4147-A177-3AD203B41FA5}">
                      <a16:colId xmlns:a16="http://schemas.microsoft.com/office/drawing/2014/main" xmlns="" val="3600430201"/>
                    </a:ext>
                  </a:extLst>
                </a:gridCol>
                <a:gridCol w="1186537">
                  <a:extLst>
                    <a:ext uri="{9D8B030D-6E8A-4147-A177-3AD203B41FA5}">
                      <a16:colId xmlns:a16="http://schemas.microsoft.com/office/drawing/2014/main" xmlns="" val="554754862"/>
                    </a:ext>
                  </a:extLst>
                </a:gridCol>
                <a:gridCol w="1186537">
                  <a:extLst>
                    <a:ext uri="{9D8B030D-6E8A-4147-A177-3AD203B41FA5}">
                      <a16:colId xmlns:a16="http://schemas.microsoft.com/office/drawing/2014/main" xmlns="" val="3081176740"/>
                    </a:ext>
                  </a:extLst>
                </a:gridCol>
              </a:tblGrid>
              <a:tr h="484050">
                <a:tc gridSpan="4">
                  <a:txBody>
                    <a:bodyPr/>
                    <a:lstStyle/>
                    <a:p>
                      <a:pPr algn="ctr"/>
                      <a:r>
                        <a:rPr lang="hr-HR" dirty="0"/>
                        <a:t>MORSEOV</a:t>
                      </a:r>
                      <a:r>
                        <a:rPr lang="hr-HR" baseline="0" dirty="0"/>
                        <a:t> KOD</a:t>
                      </a:r>
                      <a:endParaRPr lang="hr-H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hr-H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hr-H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hr-H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86502667"/>
                  </a:ext>
                </a:extLst>
              </a:tr>
              <a:tr h="393914"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.</a:t>
                      </a:r>
                      <a:r>
                        <a:rPr lang="hr-HR" sz="2000" b="1" baseline="0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 </a:t>
                      </a:r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- 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54926575"/>
                  </a:ext>
                </a:extLst>
              </a:tr>
              <a:tr h="653628"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- .</a:t>
                      </a:r>
                      <a:r>
                        <a:rPr lang="hr-HR" sz="2000" b="1" baseline="0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 . .</a:t>
                      </a:r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- - 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75659024"/>
                  </a:ext>
                </a:extLst>
              </a:tr>
              <a:tr h="393914"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- . - 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. - - 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3008674"/>
                  </a:ext>
                </a:extLst>
              </a:tr>
              <a:tr h="393914"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- . 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. - 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6381482"/>
                  </a:ext>
                </a:extLst>
              </a:tr>
              <a:tr h="393914"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. . 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88079239"/>
                  </a:ext>
                </a:extLst>
              </a:tr>
              <a:tr h="393914"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. . - 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30166701"/>
                  </a:ext>
                </a:extLst>
              </a:tr>
              <a:tr h="393914"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- - 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. . 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54914"/>
                  </a:ext>
                </a:extLst>
              </a:tr>
              <a:tr h="393914"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. . . 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. . . 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613051"/>
                  </a:ext>
                </a:extLst>
              </a:tr>
              <a:tr h="393914"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. 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. - 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13700774"/>
                  </a:ext>
                </a:extLst>
              </a:tr>
              <a:tr h="393914"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. - - 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Q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- - . 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69263722"/>
                  </a:ext>
                </a:extLst>
              </a:tr>
              <a:tr h="393914"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- . 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- . . 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54854621"/>
                  </a:ext>
                </a:extLst>
              </a:tr>
              <a:tr h="393914"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. - . 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- . - 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94037600"/>
                  </a:ext>
                </a:extLst>
              </a:tr>
              <a:tr h="393914"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- 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b="1" dirty="0"/>
                        <a:t>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b="1" dirty="0"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- - . 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18656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2711728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SAŽETAK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776549"/>
            <a:ext cx="8114619" cy="4665117"/>
          </a:xfrm>
        </p:spPr>
        <p:txBody>
          <a:bodyPr>
            <a:normAutofit/>
          </a:bodyPr>
          <a:lstStyle/>
          <a:p>
            <a:r>
              <a:rPr lang="hr-HR" b="1" dirty="0" smtClean="0"/>
              <a:t>Alfanumerički </a:t>
            </a:r>
            <a:r>
              <a:rPr lang="hr-HR" b="1" dirty="0"/>
              <a:t>znak </a:t>
            </a:r>
            <a:r>
              <a:rPr lang="hr-HR" dirty="0"/>
              <a:t>jest </a:t>
            </a:r>
            <a:r>
              <a:rPr lang="hr-HR" dirty="0" smtClean="0"/>
              <a:t>grafička </a:t>
            </a:r>
            <a:r>
              <a:rPr lang="hr-HR" dirty="0"/>
              <a:t>oznaka kojom se označuju slovo i broj ili drugi znakovi. </a:t>
            </a:r>
            <a:endParaRPr lang="hr-HR" dirty="0" smtClean="0"/>
          </a:p>
          <a:p>
            <a:r>
              <a:rPr lang="hr-HR" b="1" dirty="0" smtClean="0"/>
              <a:t>Kodiranje </a:t>
            </a:r>
            <a:r>
              <a:rPr lang="hr-HR" dirty="0"/>
              <a:t>je proces pridruživanja nula i jedinica određenim znakovima. </a:t>
            </a:r>
            <a:endParaRPr lang="hr-HR" dirty="0" smtClean="0"/>
          </a:p>
          <a:p>
            <a:r>
              <a:rPr lang="hr-HR" b="1" dirty="0" smtClean="0"/>
              <a:t>ACSII </a:t>
            </a:r>
            <a:r>
              <a:rPr lang="hr-HR" b="1" dirty="0"/>
              <a:t>kôd </a:t>
            </a:r>
            <a:r>
              <a:rPr lang="hr-HR" dirty="0"/>
              <a:t>jest najpoznatiji standard za prikazivanje znakova na računalu. </a:t>
            </a: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10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59928851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PONAVLJANJE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2194560"/>
            <a:ext cx="7992888" cy="4247106"/>
          </a:xfrm>
        </p:spPr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hr-HR" dirty="0"/>
              <a:t>Od kojih se znamenki sastoji binarni brojevni sustav? 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/>
              <a:t>Kojim sustavom se koriste ljudi, a kojim računala ? 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/>
              <a:t>Objasni na koji način računalo sprema podatke. 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/>
              <a:t>Koliko postoji mogućih stanja s dva bita? 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 smtClean="0"/>
              <a:t>Što </a:t>
            </a:r>
            <a:r>
              <a:rPr lang="hr-HR" dirty="0"/>
              <a:t>je Morseova abeceda?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11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203420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5 PLAVO">
  <a:themeElements>
    <a:clrScheme name="Gomil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sjednost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5 PLAVO" id="{9F2A7320-3B2B-4740-899D-C966EE8CBAD6}" vid="{87854895-2243-4B96-AA99-A881E6E46EA3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 PLAVO</Template>
  <TotalTime>1264</TotalTime>
  <Words>490</Words>
  <Application>Microsoft Office PowerPoint</Application>
  <PresentationFormat>Prikaz na zaslonu (4:3)</PresentationFormat>
  <Paragraphs>111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2" baseType="lpstr">
      <vt:lpstr>5 PLAVO</vt:lpstr>
      <vt:lpstr>1. TEHNOLOGIJA</vt:lpstr>
      <vt:lpstr>KOD I KODIRANJE</vt:lpstr>
      <vt:lpstr>ASCII KOD</vt:lpstr>
      <vt:lpstr>Slajd 4</vt:lpstr>
      <vt:lpstr>Slajd 5</vt:lpstr>
      <vt:lpstr>ZADATAK</vt:lpstr>
      <vt:lpstr>ZADATAK</vt:lpstr>
      <vt:lpstr>MORSEOVA ABECEDA</vt:lpstr>
      <vt:lpstr>Slajd 9</vt:lpstr>
      <vt:lpstr>SAŽETAK</vt:lpstr>
      <vt:lpstr>PONAVLJANJE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Daniela</dc:creator>
  <cp:lastModifiedBy>PC</cp:lastModifiedBy>
  <cp:revision>46</cp:revision>
  <dcterms:created xsi:type="dcterms:W3CDTF">2018-08-10T06:13:01Z</dcterms:created>
  <dcterms:modified xsi:type="dcterms:W3CDTF">2025-10-10T16:39:09Z</dcterms:modified>
</cp:coreProperties>
</file>