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2" r:id="rId1"/>
  </p:sldMasterIdLst>
  <p:notesMasterIdLst>
    <p:notesMasterId r:id="rId17"/>
  </p:notesMasterIdLst>
  <p:sldIdLst>
    <p:sldId id="277" r:id="rId2"/>
    <p:sldId id="278" r:id="rId3"/>
    <p:sldId id="280" r:id="rId4"/>
    <p:sldId id="285" r:id="rId5"/>
    <p:sldId id="265" r:id="rId6"/>
    <p:sldId id="281" r:id="rId7"/>
    <p:sldId id="266" r:id="rId8"/>
    <p:sldId id="267" r:id="rId9"/>
    <p:sldId id="282" r:id="rId10"/>
    <p:sldId id="268" r:id="rId11"/>
    <p:sldId id="269" r:id="rId12"/>
    <p:sldId id="270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006600"/>
    <a:srgbClr val="FFCC66"/>
    <a:srgbClr val="FF9933"/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35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DF44A-F900-4539-B2D8-330ABFB91CDE}" type="datetimeFigureOut">
              <a:rPr lang="hr-HR" smtClean="0"/>
              <a:pPr/>
              <a:t>10.10.2025.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2B7B07-D393-4912-8781-548406D9111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18296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1052167"/>
            <a:ext cx="7344816" cy="3240000"/>
          </a:xfrm>
          <a:solidFill>
            <a:srgbClr val="006600">
              <a:alpha val="80000"/>
            </a:srgbClr>
          </a:solidFill>
        </p:spPr>
        <p:txBody>
          <a:bodyPr anchor="ctr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522440"/>
            <a:ext cx="7344816" cy="1080000"/>
          </a:xfrm>
          <a:solidFill>
            <a:srgbClr val="33993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0384386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14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903716"/>
          </a:xfrm>
        </p:spPr>
        <p:txBody>
          <a:bodyPr/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1"/>
            <a:ext cx="2438399" cy="360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489384"/>
            <a:ext cx="4932548" cy="395959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/>
          </a:p>
        </p:txBody>
      </p:sp>
      <p:sp>
        <p:nvSpPr>
          <p:cNvPr id="9" name="Pravokutnik 8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2977074937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58676182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 smtClean="0"/>
              <a:t>Kako računalo sprema podatke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60179540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3465829960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rgbClr val="006600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339933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2844726637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938659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304910333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091721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Kako računalo sprema podatke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1563723392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4C81DDF-40B1-4D96-8114-F3F175D4CEDF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5596" y="269337"/>
            <a:ext cx="7989518" cy="1071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932548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z="1400" smtClean="0"/>
              <a:t>Kako računalo sprema podatke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375928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ctrTitle"/>
          </p:nvPr>
        </p:nvSpPr>
        <p:spPr>
          <a:solidFill>
            <a:srgbClr val="006600"/>
          </a:solidFill>
        </p:spPr>
        <p:txBody>
          <a:bodyPr/>
          <a:lstStyle/>
          <a:p>
            <a:r>
              <a:rPr lang="hr-HR" dirty="0"/>
              <a:t>1</a:t>
            </a:r>
            <a:r>
              <a:rPr lang="hr-HR" dirty="0" smtClean="0"/>
              <a:t>. </a:t>
            </a:r>
            <a:r>
              <a:rPr lang="hr-HR" dirty="0"/>
              <a:t>TEHNOLOGIJA</a:t>
            </a:r>
          </a:p>
        </p:txBody>
      </p:sp>
      <p:sp>
        <p:nvSpPr>
          <p:cNvPr id="5" name="Podnaslov 4"/>
          <p:cNvSpPr>
            <a:spLocks noGrp="1"/>
          </p:cNvSpPr>
          <p:nvPr>
            <p:ph type="subTitle" idx="1"/>
          </p:nvPr>
        </p:nvSpPr>
        <p:spPr>
          <a:xfrm>
            <a:off x="1043608" y="4600817"/>
            <a:ext cx="7344816" cy="1080000"/>
          </a:xfrm>
        </p:spPr>
        <p:txBody>
          <a:bodyPr/>
          <a:lstStyle/>
          <a:p>
            <a:r>
              <a:rPr lang="hr-HR" sz="3200" dirty="0"/>
              <a:t>1</a:t>
            </a:r>
            <a:r>
              <a:rPr lang="hr-HR" sz="3200" dirty="0" smtClean="0"/>
              <a:t>.2</a:t>
            </a:r>
            <a:r>
              <a:rPr lang="hr-HR" dirty="0" smtClean="0"/>
              <a:t> </a:t>
            </a:r>
            <a:r>
              <a:rPr lang="hr-HR" sz="3200" dirty="0"/>
              <a:t>Kako računalo sprema podatke</a:t>
            </a:r>
            <a:endParaRPr lang="hr-HR" dirty="0"/>
          </a:p>
        </p:txBody>
      </p:sp>
    </p:spTree>
    <p:extLst>
      <p:ext uri="{BB962C8B-B14F-4D97-AF65-F5344CB8AC3E}">
        <p14:creationId xmlns="" xmlns:p14="http://schemas.microsoft.com/office/powerpoint/2010/main" val="1943026282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887BAB0-1BE3-4F99-885E-046AA1BC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DVA STANJA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="" xmlns:a16="http://schemas.microsoft.com/office/drawing/2014/main" id="{8E8F4E0C-906D-499B-A5FE-9ABCF4B31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1875692"/>
            <a:ext cx="7992888" cy="4565974"/>
          </a:xfrm>
        </p:spPr>
        <p:txBody>
          <a:bodyPr>
            <a:normAutofit/>
          </a:bodyPr>
          <a:lstStyle/>
          <a:p>
            <a:pPr marL="571500" lvl="0" indent="-457200">
              <a:buFont typeface="+mj-lt"/>
              <a:buAutoNum type="arabicPeriod"/>
            </a:pPr>
            <a:r>
              <a:rPr lang="hr-HR" dirty="0"/>
              <a:t>Koje sve podatke spremaš u računalo? </a:t>
            </a:r>
          </a:p>
          <a:p>
            <a:pPr marL="571500" lvl="0" indent="-457200">
              <a:buFont typeface="+mj-lt"/>
              <a:buAutoNum type="arabicPeriod"/>
            </a:pPr>
            <a:r>
              <a:rPr lang="hr-HR" dirty="0"/>
              <a:t>Koliko podataka možemo spremiti u računalo, a koliko  u </a:t>
            </a:r>
            <a:r>
              <a:rPr lang="hr-HR" dirty="0" err="1"/>
              <a:t>tablet</a:t>
            </a:r>
            <a:r>
              <a:rPr lang="hr-HR" dirty="0"/>
              <a:t>? </a:t>
            </a:r>
          </a:p>
          <a:p>
            <a:pPr marL="571500" lvl="0" indent="-457200">
              <a:buFont typeface="+mj-lt"/>
              <a:buAutoNum type="arabicPeriod"/>
            </a:pPr>
            <a:r>
              <a:rPr lang="hr-HR" dirty="0"/>
              <a:t>Na koji način računalo sprema podatke? 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61EE335A-FB89-4933-B926-61441AEA8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48EAAB10-0B4B-46FA-B112-C80921DD1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08" t="8838" r="9394" b="10221"/>
          <a:stretch/>
        </p:blipFill>
        <p:spPr>
          <a:xfrm>
            <a:off x="7937861" y="365760"/>
            <a:ext cx="901339" cy="870612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3823" y="3862754"/>
            <a:ext cx="3099954" cy="22645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0689590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KAKO RADI RAČUNALO?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484783"/>
            <a:ext cx="8126342" cy="4956883"/>
          </a:xfrm>
        </p:spPr>
        <p:txBody>
          <a:bodyPr/>
          <a:lstStyle/>
          <a:p>
            <a:pPr marL="114300" indent="0">
              <a:buNone/>
            </a:pPr>
            <a:r>
              <a:rPr lang="hr-HR" dirty="0"/>
              <a:t>Za računalo kažemo da razumije samo dva stanja: </a:t>
            </a:r>
          </a:p>
          <a:p>
            <a:r>
              <a:rPr lang="hr-HR" dirty="0"/>
              <a:t>kada ima napon - stanje označavamo s jedan</a:t>
            </a:r>
          </a:p>
          <a:p>
            <a:r>
              <a:rPr lang="hr-HR" dirty="0"/>
              <a:t>kada nema napona - stanje označavamo s nula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766" y="2832629"/>
            <a:ext cx="4109176" cy="3096488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="" xmlns:a16="http://schemas.microsoft.com/office/drawing/2014/main" id="{9A7CB18D-0A5D-4551-BF24-4251B1D0C78A}"/>
              </a:ext>
            </a:extLst>
          </p:cNvPr>
          <p:cNvSpPr txBox="1"/>
          <p:nvPr/>
        </p:nvSpPr>
        <p:spPr>
          <a:xfrm>
            <a:off x="3949148" y="5809847"/>
            <a:ext cx="410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Fira Sans" panose="020B0503050000020004" pitchFamily="34" charset="0"/>
                <a:ea typeface="Fira Sans" panose="020B0503050000020004" pitchFamily="34" charset="0"/>
              </a:rPr>
              <a:t>1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="" xmlns:a16="http://schemas.microsoft.com/office/drawing/2014/main" id="{FB18D50E-63EB-4E37-8460-237F98457CA0}"/>
              </a:ext>
            </a:extLst>
          </p:cNvPr>
          <p:cNvSpPr txBox="1"/>
          <p:nvPr/>
        </p:nvSpPr>
        <p:spPr>
          <a:xfrm>
            <a:off x="6067755" y="5808375"/>
            <a:ext cx="410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>
                <a:latin typeface="Fira Sans" panose="020B0503050000020004" pitchFamily="34" charset="0"/>
                <a:ea typeface="Fira Sans" panose="020B0503050000020004" pitchFamily="34" charset="0"/>
              </a:rPr>
              <a:t>0</a:t>
            </a:r>
          </a:p>
        </p:txBody>
      </p:sp>
    </p:spTree>
    <p:extLst>
      <p:ext uri="{BB962C8B-B14F-4D97-AF65-F5344CB8AC3E}">
        <p14:creationId xmlns="" xmlns:p14="http://schemas.microsoft.com/office/powerpoint/2010/main" val="3979973963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4</a:t>
            </a:fld>
            <a:endParaRPr lang="hr-HR" dirty="0"/>
          </a:p>
        </p:txBody>
      </p:sp>
      <p:pic>
        <p:nvPicPr>
          <p:cNvPr id="4" name="Slika 3" descr="Snimka zaslona 2025-09-27 13164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362" y="87655"/>
            <a:ext cx="7869114" cy="6217264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756" y="3520793"/>
            <a:ext cx="2714349" cy="2751029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DEKADSKI BROJEVNI SUSTAV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57217" y="1739957"/>
            <a:ext cx="7992888" cy="2136583"/>
          </a:xfrm>
        </p:spPr>
        <p:txBody>
          <a:bodyPr>
            <a:noAutofit/>
          </a:bodyPr>
          <a:lstStyle/>
          <a:p>
            <a:r>
              <a:rPr lang="hr-HR" dirty="0"/>
              <a:t>Ljudi u svakodnevnoj razmjeni podataka koriste </a:t>
            </a:r>
            <a:r>
              <a:rPr lang="hr-HR" b="1" dirty="0"/>
              <a:t>dekadski brojevni sustav. </a:t>
            </a:r>
          </a:p>
          <a:p>
            <a:r>
              <a:rPr lang="hr-HR" dirty="0"/>
              <a:t>On se sastoji od  deset znamenaka </a:t>
            </a:r>
            <a:br>
              <a:rPr lang="hr-HR" dirty="0"/>
            </a:br>
            <a:r>
              <a:rPr lang="hr-HR" dirty="0"/>
              <a:t>(0, 1, 2, 3, 4, 5, 6, 7, 8 i 9)</a:t>
            </a:r>
          </a:p>
          <a:p>
            <a:r>
              <a:rPr lang="hr-HR" dirty="0"/>
              <a:t>Baza dekadskog sustava je 10</a:t>
            </a:r>
          </a:p>
          <a:p>
            <a:pPr marL="114300" indent="0">
              <a:buNone/>
            </a:pP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39080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27165F6-A7AF-4F5A-92B4-E66D7EA21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DEKADSKI BROJEVNI SUSTAV</a:t>
            </a: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="" xmlns:a16="http://schemas.microsoft.com/office/drawing/2014/main" id="{B9B89119-DEB8-4E58-B618-08D15A49F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28286786"/>
              </p:ext>
            </p:extLst>
          </p:nvPr>
        </p:nvGraphicFramePr>
        <p:xfrm>
          <a:off x="1047468" y="2030584"/>
          <a:ext cx="7765772" cy="253406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60757">
                  <a:extLst>
                    <a:ext uri="{9D8B030D-6E8A-4147-A177-3AD203B41FA5}">
                      <a16:colId xmlns="" xmlns:a16="http://schemas.microsoft.com/office/drawing/2014/main" val="3303150501"/>
                    </a:ext>
                  </a:extLst>
                </a:gridCol>
                <a:gridCol w="1660757">
                  <a:extLst>
                    <a:ext uri="{9D8B030D-6E8A-4147-A177-3AD203B41FA5}">
                      <a16:colId xmlns="" xmlns:a16="http://schemas.microsoft.com/office/drawing/2014/main" val="3435319299"/>
                    </a:ext>
                  </a:extLst>
                </a:gridCol>
                <a:gridCol w="1660757">
                  <a:extLst>
                    <a:ext uri="{9D8B030D-6E8A-4147-A177-3AD203B41FA5}">
                      <a16:colId xmlns="" xmlns:a16="http://schemas.microsoft.com/office/drawing/2014/main" val="3249609009"/>
                    </a:ext>
                  </a:extLst>
                </a:gridCol>
                <a:gridCol w="2783501">
                  <a:extLst>
                    <a:ext uri="{9D8B030D-6E8A-4147-A177-3AD203B41FA5}">
                      <a16:colId xmlns="" xmlns:a16="http://schemas.microsoft.com/office/drawing/2014/main" val="3646219491"/>
                    </a:ext>
                  </a:extLst>
                </a:gridCol>
              </a:tblGrid>
              <a:tr h="1099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Stotica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Desetica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Jedinica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Mjesna vrijednost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1485096"/>
                  </a:ext>
                </a:extLst>
              </a:tr>
              <a:tr h="717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03304002"/>
                  </a:ext>
                </a:extLst>
              </a:tr>
              <a:tr h="7170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1x100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6x10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5x1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100+60+5=165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449725757"/>
                  </a:ext>
                </a:extLst>
              </a:tr>
            </a:tbl>
          </a:graphicData>
        </a:graphic>
      </p:graphicFrame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CF891A74-5554-43FF-A719-F25778781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6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F8FEAD7F-2FCA-4FE3-BA20-74735FAF95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811476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6" y="332656"/>
            <a:ext cx="7989517" cy="903716"/>
          </a:xfrm>
        </p:spPr>
        <p:txBody>
          <a:bodyPr/>
          <a:lstStyle/>
          <a:p>
            <a:r>
              <a:rPr lang="hr-HR" dirty="0"/>
              <a:t>BINARNI SUSTAV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431235"/>
            <a:ext cx="8208404" cy="2606116"/>
          </a:xfrm>
        </p:spPr>
        <p:txBody>
          <a:bodyPr>
            <a:normAutofit/>
          </a:bodyPr>
          <a:lstStyle/>
          <a:p>
            <a:r>
              <a:rPr lang="hr-HR" dirty="0"/>
              <a:t>Računalo računa, „razmišlja“ i obavlja sve svoje funkcije samo sa dvije znamenke (0 i 1) </a:t>
            </a:r>
          </a:p>
          <a:p>
            <a:r>
              <a:rPr lang="hr-HR" dirty="0"/>
              <a:t>Računalo koristi </a:t>
            </a:r>
            <a:r>
              <a:rPr lang="hr-HR" b="1" dirty="0"/>
              <a:t>binarni brojevni sustav.</a:t>
            </a:r>
          </a:p>
          <a:p>
            <a:r>
              <a:rPr lang="hr-HR" dirty="0"/>
              <a:t>Znamenke </a:t>
            </a:r>
            <a:r>
              <a:rPr lang="hr-HR" b="1" dirty="0"/>
              <a:t>0 i 1 </a:t>
            </a:r>
            <a:r>
              <a:rPr lang="hr-HR" dirty="0"/>
              <a:t>zovu se</a:t>
            </a:r>
            <a:r>
              <a:rPr lang="hr-HR" b="1" dirty="0"/>
              <a:t> binarne znamenke</a:t>
            </a:r>
            <a:r>
              <a:rPr lang="hr-HR" dirty="0"/>
              <a:t>.</a:t>
            </a:r>
          </a:p>
          <a:p>
            <a:r>
              <a:rPr lang="pl-PL" b="1" dirty="0"/>
              <a:t>Baza </a:t>
            </a:r>
            <a:r>
              <a:rPr lang="pl-PL" dirty="0"/>
              <a:t>binarnog brojevnog sustava je </a:t>
            </a:r>
            <a:r>
              <a:rPr lang="pl-PL" b="1" dirty="0"/>
              <a:t>2.</a:t>
            </a:r>
          </a:p>
          <a:p>
            <a:r>
              <a:rPr lang="hr-HR" dirty="0"/>
              <a:t>Baza je 2 jer se mjesna vrijednost povećava </a:t>
            </a:r>
            <a:r>
              <a:rPr lang="hr-HR" b="1" dirty="0"/>
              <a:t>2 puta</a:t>
            </a:r>
            <a:r>
              <a:rPr lang="hr-HR" dirty="0"/>
              <a:t>.</a:t>
            </a:r>
            <a:endParaRPr lang="pl-PL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7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466" y="4232214"/>
            <a:ext cx="2088717" cy="2088717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24" y="4232214"/>
            <a:ext cx="2088717" cy="20887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4770498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BIT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236372"/>
            <a:ext cx="8208404" cy="3454365"/>
          </a:xfrm>
        </p:spPr>
        <p:txBody>
          <a:bodyPr>
            <a:normAutofit/>
          </a:bodyPr>
          <a:lstStyle/>
          <a:p>
            <a:r>
              <a:rPr lang="hr-HR" sz="2400" b="1" dirty="0"/>
              <a:t>Bit </a:t>
            </a:r>
            <a:r>
              <a:rPr lang="hr-HR" sz="2400" dirty="0"/>
              <a:t>je jedna znamenka binarnog sustava. </a:t>
            </a:r>
          </a:p>
          <a:p>
            <a:r>
              <a:rPr lang="hr-HR" sz="2400" b="1" dirty="0"/>
              <a:t>Vrijednost bita </a:t>
            </a:r>
            <a:r>
              <a:rPr lang="hr-HR" sz="2400" dirty="0"/>
              <a:t>može biti 0 ili 1. </a:t>
            </a:r>
          </a:p>
          <a:p>
            <a:r>
              <a:rPr lang="hr-HR" sz="2400" b="1" dirty="0"/>
              <a:t>Bit</a:t>
            </a:r>
            <a:r>
              <a:rPr lang="hr-HR" sz="2400" dirty="0"/>
              <a:t> je najmanji dio informacije koji možemo spremiti u računalu. </a:t>
            </a:r>
          </a:p>
          <a:p>
            <a:r>
              <a:rPr lang="hr-HR" sz="2400" dirty="0"/>
              <a:t>Broj koji možemo zapisati binarnim znamenkama 0 i 1 zovemo </a:t>
            </a:r>
            <a:r>
              <a:rPr lang="hr-HR" sz="2400" b="1" dirty="0"/>
              <a:t>binarni broj</a:t>
            </a:r>
            <a:r>
              <a:rPr lang="hr-HR" sz="2400" dirty="0"/>
              <a:t>.</a:t>
            </a:r>
          </a:p>
          <a:p>
            <a:r>
              <a:rPr lang="hr-HR" sz="2400" dirty="0"/>
              <a:t>Riječ </a:t>
            </a:r>
            <a:r>
              <a:rPr lang="hr-HR" sz="2400" b="1" dirty="0"/>
              <a:t>bit </a:t>
            </a:r>
            <a:r>
              <a:rPr lang="hr-HR" sz="2400" dirty="0"/>
              <a:t>je</a:t>
            </a:r>
            <a:r>
              <a:rPr lang="hr-HR" sz="2400" b="1" dirty="0"/>
              <a:t> </a:t>
            </a:r>
            <a:r>
              <a:rPr lang="hr-HR" sz="2400" dirty="0"/>
              <a:t>kratica od engleskih riječi </a:t>
            </a:r>
            <a:r>
              <a:rPr lang="hr-HR" sz="2400" i="1" dirty="0" err="1"/>
              <a:t>binary</a:t>
            </a:r>
            <a:r>
              <a:rPr lang="hr-HR" sz="2400" i="1" dirty="0"/>
              <a:t> </a:t>
            </a:r>
            <a:r>
              <a:rPr lang="hr-HR" sz="2400" i="1" dirty="0" err="1"/>
              <a:t>digit</a:t>
            </a:r>
            <a:r>
              <a:rPr lang="hr-HR" sz="2400" dirty="0"/>
              <a:t>, što znači </a:t>
            </a:r>
            <a:r>
              <a:rPr lang="hr-HR" sz="2400" b="1" dirty="0"/>
              <a:t>binarna znamenka.</a:t>
            </a:r>
            <a:endParaRPr lang="hr-HR" sz="2400" dirty="0"/>
          </a:p>
          <a:p>
            <a:pPr marL="114300" indent="0">
              <a:buNone/>
            </a:pPr>
            <a:endParaRPr lang="hr-HR" sz="24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977" y="4572000"/>
            <a:ext cx="1511128" cy="181335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451" y="4663441"/>
            <a:ext cx="1688166" cy="1691542"/>
          </a:xfrm>
          <a:prstGeom prst="rect">
            <a:avLst/>
          </a:prstGeom>
        </p:spPr>
      </p:pic>
      <p:sp>
        <p:nvSpPr>
          <p:cNvPr id="8" name="Obični oblačić 7"/>
          <p:cNvSpPr/>
          <p:nvPr/>
        </p:nvSpPr>
        <p:spPr>
          <a:xfrm>
            <a:off x="3447215" y="4663441"/>
            <a:ext cx="1503608" cy="1257766"/>
          </a:xfrm>
          <a:prstGeom prst="cloudCallout">
            <a:avLst>
              <a:gd name="adj1" fmla="val -93470"/>
              <a:gd name="adj2" fmla="val -1915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2000" dirty="0"/>
              <a:t>Ja sam bit!</a:t>
            </a:r>
          </a:p>
        </p:txBody>
      </p:sp>
      <p:sp>
        <p:nvSpPr>
          <p:cNvPr id="9" name="Obični oblačić 8"/>
          <p:cNvSpPr/>
          <p:nvPr/>
        </p:nvSpPr>
        <p:spPr>
          <a:xfrm>
            <a:off x="5564235" y="4882837"/>
            <a:ext cx="1690742" cy="1310418"/>
          </a:xfrm>
          <a:prstGeom prst="cloudCallout">
            <a:avLst>
              <a:gd name="adj1" fmla="val 68634"/>
              <a:gd name="adj2" fmla="val -70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r-HR" sz="2000" dirty="0"/>
              <a:t>Nulo, pa i ja sam bit!</a:t>
            </a:r>
          </a:p>
        </p:txBody>
      </p:sp>
    </p:spTree>
    <p:extLst>
      <p:ext uri="{BB962C8B-B14F-4D97-AF65-F5344CB8AC3E}">
        <p14:creationId xmlns="" xmlns:p14="http://schemas.microsoft.com/office/powerpoint/2010/main" val="2456136626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AF9851F6-6026-42E1-9440-D87F6CCAF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596" y="332655"/>
            <a:ext cx="7989517" cy="1244353"/>
          </a:xfrm>
        </p:spPr>
        <p:txBody>
          <a:bodyPr/>
          <a:lstStyle/>
          <a:p>
            <a:r>
              <a:rPr lang="hr-HR" dirty="0"/>
              <a:t>PRERAČUNAVANJE BINARNOG BROJA U DEKADSKI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="" xmlns:a16="http://schemas.microsoft.com/office/drawing/2014/main" id="{C31B0892-1338-4F1C-BC55-AAFF7E94B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="" xmlns:a16="http://schemas.microsoft.com/office/drawing/2014/main" id="{5B8BE7F6-4269-4074-81FC-8A6003D78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8" name="Rezervirano mjesto sadržaja 7">
            <a:extLst>
              <a:ext uri="{FF2B5EF4-FFF2-40B4-BE49-F238E27FC236}">
                <a16:creationId xmlns="" xmlns:a16="http://schemas.microsoft.com/office/drawing/2014/main" id="{38AFB74A-9AF9-4534-867B-A04D8B2CF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5327374"/>
            <a:ext cx="7992888" cy="1114291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hr-HR" sz="2600" dirty="0"/>
              <a:t>Računamo: 0x8 + 1x4 + 0x2 + 1x1 = 0 + 4 + 0 + 1 =5</a:t>
            </a:r>
          </a:p>
          <a:p>
            <a:pPr marL="114300" indent="0">
              <a:buNone/>
            </a:pPr>
            <a:r>
              <a:rPr lang="hr-HR" sz="2600" dirty="0"/>
              <a:t>Dakle dekadski broj 5 onako kako ga računalo pamti je 0101.</a:t>
            </a:r>
          </a:p>
          <a:p>
            <a:pPr marL="114300" indent="0">
              <a:buNone/>
            </a:pPr>
            <a:endParaRPr lang="hr-HR" sz="2600" dirty="0"/>
          </a:p>
        </p:txBody>
      </p:sp>
      <p:graphicFrame>
        <p:nvGraphicFramePr>
          <p:cNvPr id="11" name="Rezervirano mjesto sadržaja 5">
            <a:extLst>
              <a:ext uri="{FF2B5EF4-FFF2-40B4-BE49-F238E27FC236}">
                <a16:creationId xmlns="" xmlns:a16="http://schemas.microsoft.com/office/drawing/2014/main" id="{A073FE38-F138-41B2-AF05-AA34B2CDE5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27811785"/>
              </p:ext>
            </p:extLst>
          </p:nvPr>
        </p:nvGraphicFramePr>
        <p:xfrm>
          <a:off x="1126435" y="2017278"/>
          <a:ext cx="7798678" cy="25310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05339">
                  <a:extLst>
                    <a:ext uri="{9D8B030D-6E8A-4147-A177-3AD203B41FA5}">
                      <a16:colId xmlns="" xmlns:a16="http://schemas.microsoft.com/office/drawing/2014/main" val="2240863971"/>
                    </a:ext>
                  </a:extLst>
                </a:gridCol>
                <a:gridCol w="1305339">
                  <a:extLst>
                    <a:ext uri="{9D8B030D-6E8A-4147-A177-3AD203B41FA5}">
                      <a16:colId xmlns="" xmlns:a16="http://schemas.microsoft.com/office/drawing/2014/main" val="3303150501"/>
                    </a:ext>
                  </a:extLst>
                </a:gridCol>
                <a:gridCol w="1305339">
                  <a:extLst>
                    <a:ext uri="{9D8B030D-6E8A-4147-A177-3AD203B41FA5}">
                      <a16:colId xmlns="" xmlns:a16="http://schemas.microsoft.com/office/drawing/2014/main" val="3435319299"/>
                    </a:ext>
                  </a:extLst>
                </a:gridCol>
                <a:gridCol w="1305339">
                  <a:extLst>
                    <a:ext uri="{9D8B030D-6E8A-4147-A177-3AD203B41FA5}">
                      <a16:colId xmlns="" xmlns:a16="http://schemas.microsoft.com/office/drawing/2014/main" val="3249609009"/>
                    </a:ext>
                  </a:extLst>
                </a:gridCol>
                <a:gridCol w="2577322">
                  <a:extLst>
                    <a:ext uri="{9D8B030D-6E8A-4147-A177-3AD203B41FA5}">
                      <a16:colId xmlns="" xmlns:a16="http://schemas.microsoft.com/office/drawing/2014/main" val="3438416798"/>
                    </a:ext>
                  </a:extLst>
                </a:gridCol>
              </a:tblGrid>
              <a:tr h="632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1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TEŽINSKI FAKTOR</a:t>
                      </a: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41485096"/>
                  </a:ext>
                </a:extLst>
              </a:tr>
              <a:tr h="632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hr-HR" sz="26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hr-HR" sz="26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VRIJEDNOST BITA</a:t>
                      </a:r>
                    </a:p>
                  </a:txBody>
                  <a:tcPr marL="68580" marR="68580" marT="0" marB="0" anchor="ctr"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3304002"/>
                  </a:ext>
                </a:extLst>
              </a:tr>
              <a:tr h="632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0x8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1x4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0x2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1x1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RAČUNANJE MJESNE VRIJEDNOSTI</a:t>
                      </a:r>
                    </a:p>
                  </a:txBody>
                  <a:tcPr marL="68580" marR="68580" marT="0" marB="0" anchor="ctr"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326612981"/>
                  </a:ext>
                </a:extLst>
              </a:tr>
              <a:tr h="6327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6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26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6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4+1=5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80807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76537473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68700" y="1915707"/>
            <a:ext cx="4932548" cy="4573677"/>
          </a:xfrm>
        </p:spPr>
        <p:txBody>
          <a:bodyPr/>
          <a:lstStyle/>
          <a:p>
            <a:r>
              <a:rPr lang="hr-HR" dirty="0"/>
              <a:t>Pogledaj sliku i zapiši raspored osvijetljenih i neosvijetljenih prozora po katovima bliže zgrade. </a:t>
            </a:r>
          </a:p>
          <a:p>
            <a:r>
              <a:rPr lang="hr-HR" dirty="0"/>
              <a:t>Upotrijebi sljedeće oznake: </a:t>
            </a:r>
          </a:p>
          <a:p>
            <a:pPr marL="114300" indent="0">
              <a:buNone/>
            </a:pPr>
            <a:r>
              <a:rPr lang="hr-HR" b="1" dirty="0"/>
              <a:t>   0 </a:t>
            </a:r>
            <a:r>
              <a:rPr lang="hr-HR" dirty="0"/>
              <a:t>za isključeno </a:t>
            </a:r>
          </a:p>
          <a:p>
            <a:pPr marL="114300" indent="0">
              <a:buNone/>
            </a:pPr>
            <a:r>
              <a:rPr lang="hr-HR" b="1" dirty="0"/>
              <a:t>   1 </a:t>
            </a:r>
            <a:r>
              <a:rPr lang="hr-HR" dirty="0"/>
              <a:t>za uključeno </a:t>
            </a:r>
          </a:p>
          <a:p>
            <a:pPr marL="114300" indent="0">
              <a:buNone/>
            </a:pPr>
            <a:r>
              <a:rPr lang="hr-HR" dirty="0"/>
              <a:t>   svjetlo na prozoru.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10" r="5873"/>
          <a:stretch/>
        </p:blipFill>
        <p:spPr>
          <a:xfrm>
            <a:off x="5509132" y="1974006"/>
            <a:ext cx="3535251" cy="4114800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="" xmlns:a16="http://schemas.microsoft.com/office/drawing/2014/main" id="{1A710F1D-DAEA-480B-BB30-B46F1C027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58" y="297057"/>
            <a:ext cx="1128848" cy="974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15430407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SPREMNICI RAČUNALA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5" y="1484783"/>
            <a:ext cx="8110432" cy="4956883"/>
          </a:xfrm>
        </p:spPr>
        <p:txBody>
          <a:bodyPr/>
          <a:lstStyle/>
          <a:p>
            <a:r>
              <a:rPr lang="hr-HR" dirty="0"/>
              <a:t>Računalo sprema, tj. pamti podatke u posebnim sklopovima i uređajima koje nazivamo </a:t>
            </a:r>
            <a:r>
              <a:rPr lang="hr-HR" b="1" dirty="0"/>
              <a:t>spremnici </a:t>
            </a:r>
            <a:r>
              <a:rPr lang="hr-HR" dirty="0"/>
              <a:t>ili </a:t>
            </a:r>
            <a:r>
              <a:rPr lang="hr-HR" b="1" dirty="0"/>
              <a:t>memorija</a:t>
            </a:r>
            <a:r>
              <a:rPr lang="hr-HR" dirty="0"/>
              <a:t>. </a:t>
            </a:r>
          </a:p>
          <a:p>
            <a:r>
              <a:rPr lang="hr-HR" dirty="0"/>
              <a:t>Spremnik u računalu možemo zamisliti kao niz malenih sklopki koje mogu biti u dva različita položaja (stanja) uključeno ili isključeno.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190" b="16381"/>
          <a:stretch/>
        </p:blipFill>
        <p:spPr>
          <a:xfrm>
            <a:off x="5630090" y="4071571"/>
            <a:ext cx="3415937" cy="2303318"/>
          </a:xfrm>
          <a:prstGeom prst="rect">
            <a:avLst/>
          </a:prstGeom>
        </p:spPr>
      </p:pic>
      <p:sp>
        <p:nvSpPr>
          <p:cNvPr id="7" name="Zaobljeni pravokutnik 6"/>
          <p:cNvSpPr/>
          <p:nvPr/>
        </p:nvSpPr>
        <p:spPr>
          <a:xfrm>
            <a:off x="1541730" y="4637321"/>
            <a:ext cx="3720280" cy="11718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Jedna sklopka ima dva stanja:</a:t>
            </a:r>
          </a:p>
          <a:p>
            <a:pPr algn="ctr"/>
            <a:r>
              <a:rPr lang="hr-HR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(sklopka isključena)</a:t>
            </a:r>
          </a:p>
          <a:p>
            <a:pPr algn="ctr"/>
            <a:r>
              <a:rPr lang="hr-HR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(sklopka uključena)</a:t>
            </a:r>
          </a:p>
        </p:txBody>
      </p:sp>
    </p:spTree>
    <p:extLst>
      <p:ext uri="{BB962C8B-B14F-4D97-AF65-F5344CB8AC3E}">
        <p14:creationId xmlns="" xmlns:p14="http://schemas.microsoft.com/office/powerpoint/2010/main" val="4238971283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35597" y="128285"/>
            <a:ext cx="7989517" cy="903716"/>
          </a:xfrm>
        </p:spPr>
        <p:txBody>
          <a:bodyPr/>
          <a:lstStyle/>
          <a:p>
            <a:r>
              <a:rPr lang="hr-HR" dirty="0"/>
              <a:t>KOMBINACIJE ILI STANJA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39651" y="1142497"/>
            <a:ext cx="8600290" cy="2080456"/>
          </a:xfrm>
        </p:spPr>
        <p:txBody>
          <a:bodyPr>
            <a:normAutofit/>
          </a:bodyPr>
          <a:lstStyle/>
          <a:p>
            <a:r>
              <a:rPr lang="hr-HR" sz="2200" dirty="0"/>
              <a:t>Pomoću jednog bita uvijek možemo prikazati 2 moguća stanja. </a:t>
            </a:r>
          </a:p>
          <a:p>
            <a:r>
              <a:rPr lang="hr-HR" sz="2200" dirty="0"/>
              <a:t>S dva bita možemo prikazati 4 moguća stanja. </a:t>
            </a:r>
          </a:p>
          <a:p>
            <a:r>
              <a:rPr lang="hr-HR" sz="2200" dirty="0"/>
              <a:t>S nizom od tri bita računalo može prikazati čak osam različitih stanja. </a:t>
            </a:r>
          </a:p>
          <a:p>
            <a:endParaRPr lang="hr-HR" sz="22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graphicFrame>
        <p:nvGraphicFramePr>
          <p:cNvPr id="8" name="Tablica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71014279"/>
              </p:ext>
            </p:extLst>
          </p:nvPr>
        </p:nvGraphicFramePr>
        <p:xfrm>
          <a:off x="1023147" y="2760081"/>
          <a:ext cx="7814416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6496">
                  <a:extLst>
                    <a:ext uri="{9D8B030D-6E8A-4147-A177-3AD203B41FA5}">
                      <a16:colId xmlns="" xmlns:a16="http://schemas.microsoft.com/office/drawing/2014/main" val="4227713326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1486101246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3795149546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790210870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63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25543">
                <a:tc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BROJ BITOVA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BIT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BITA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BITA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5543">
                <a:tc rowSpan="8"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MOGUĆA STANJA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endParaRPr lang="hr-HR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/>
                      <a:endParaRPr lang="hr-HR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5543"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5543">
                <a:tc>
                  <a:txBody>
                    <a:bodyPr/>
                    <a:lstStyle/>
                    <a:p>
                      <a:pPr algn="ctr"/>
                      <a:r>
                        <a:rPr lang="hr-HR" sz="16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BROJ MOGUĆIH STANJA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hr-HR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04734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94595394"/>
      </p:ext>
    </p:extLst>
  </p:cSld>
  <p:clrMapOvr>
    <a:masterClrMapping/>
  </p:clrMapOvr>
  <p:transition spd="slow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Kako računalo sprema podatke</a:t>
            </a:r>
            <a:endParaRPr lang="hr-HR" dirty="0"/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13</a:t>
            </a:fld>
            <a:endParaRPr lang="hr-HR" dirty="0"/>
          </a:p>
        </p:txBody>
      </p:sp>
      <p:grpSp>
        <p:nvGrpSpPr>
          <p:cNvPr id="5" name="Grupa 4"/>
          <p:cNvGrpSpPr/>
          <p:nvPr/>
        </p:nvGrpSpPr>
        <p:grpSpPr>
          <a:xfrm>
            <a:off x="4604634" y="3084002"/>
            <a:ext cx="4320480" cy="2450473"/>
            <a:chOff x="1907704" y="3284984"/>
            <a:chExt cx="4320480" cy="2450473"/>
          </a:xfrm>
        </p:grpSpPr>
        <p:sp>
          <p:nvSpPr>
            <p:cNvPr id="6" name="Zaobljeni pravokutnik 5"/>
            <p:cNvSpPr/>
            <p:nvPr/>
          </p:nvSpPr>
          <p:spPr>
            <a:xfrm>
              <a:off x="1907704" y="3284984"/>
              <a:ext cx="1440160" cy="7200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4 bita</a:t>
              </a:r>
            </a:p>
          </p:txBody>
        </p:sp>
        <p:sp>
          <p:nvSpPr>
            <p:cNvPr id="7" name="Zaobljeni pravokutnik 6"/>
            <p:cNvSpPr/>
            <p:nvPr/>
          </p:nvSpPr>
          <p:spPr>
            <a:xfrm>
              <a:off x="1941953" y="4144710"/>
              <a:ext cx="1440160" cy="72008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5 bita</a:t>
              </a:r>
            </a:p>
          </p:txBody>
        </p:sp>
        <p:sp>
          <p:nvSpPr>
            <p:cNvPr id="8" name="Zaobljeni pravokutnik 7"/>
            <p:cNvSpPr/>
            <p:nvPr/>
          </p:nvSpPr>
          <p:spPr>
            <a:xfrm>
              <a:off x="1941953" y="5013176"/>
              <a:ext cx="1440160" cy="72008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6 bita</a:t>
              </a:r>
            </a:p>
          </p:txBody>
        </p:sp>
        <p:sp>
          <p:nvSpPr>
            <p:cNvPr id="9" name="Strelica udesno 8"/>
            <p:cNvSpPr/>
            <p:nvPr/>
          </p:nvSpPr>
          <p:spPr>
            <a:xfrm>
              <a:off x="3578099" y="3416424"/>
              <a:ext cx="864096" cy="36004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0" name="Strelica udesno 9"/>
            <p:cNvSpPr/>
            <p:nvPr/>
          </p:nvSpPr>
          <p:spPr>
            <a:xfrm>
              <a:off x="3578099" y="4324730"/>
              <a:ext cx="864096" cy="36004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1" name="Strelica udesno 10"/>
            <p:cNvSpPr/>
            <p:nvPr/>
          </p:nvSpPr>
          <p:spPr>
            <a:xfrm>
              <a:off x="3578099" y="5193196"/>
              <a:ext cx="864096" cy="36004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sp>
          <p:nvSpPr>
            <p:cNvPr id="12" name="Zaobljeni pravokutnik 11"/>
            <p:cNvSpPr/>
            <p:nvPr/>
          </p:nvSpPr>
          <p:spPr>
            <a:xfrm>
              <a:off x="4644008" y="3284984"/>
              <a:ext cx="1584176" cy="7200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16 kombinacija</a:t>
              </a:r>
            </a:p>
          </p:txBody>
        </p:sp>
        <p:sp>
          <p:nvSpPr>
            <p:cNvPr id="13" name="Zaobljeni pravokutnik 12"/>
            <p:cNvSpPr/>
            <p:nvPr/>
          </p:nvSpPr>
          <p:spPr>
            <a:xfrm>
              <a:off x="4644008" y="4130855"/>
              <a:ext cx="1584176" cy="720080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32 kombinacije</a:t>
              </a:r>
            </a:p>
          </p:txBody>
        </p:sp>
        <p:sp>
          <p:nvSpPr>
            <p:cNvPr id="14" name="Zaobljeni pravokutnik 13"/>
            <p:cNvSpPr/>
            <p:nvPr/>
          </p:nvSpPr>
          <p:spPr>
            <a:xfrm>
              <a:off x="4643652" y="5015377"/>
              <a:ext cx="1584176" cy="72008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r-HR" dirty="0"/>
                <a:t>64 kombinacija</a:t>
              </a:r>
            </a:p>
          </p:txBody>
        </p:sp>
      </p:grpSp>
      <p:graphicFrame>
        <p:nvGraphicFramePr>
          <p:cNvPr id="15" name="Tablica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7179868"/>
              </p:ext>
            </p:extLst>
          </p:nvPr>
        </p:nvGraphicFramePr>
        <p:xfrm>
          <a:off x="1076241" y="3161228"/>
          <a:ext cx="3096345" cy="2103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926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10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19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6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876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20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bita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0010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0011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0100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0101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0110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0111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1100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1101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1110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1111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782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mogućih stanja</a:t>
                      </a:r>
                      <a:endParaRPr lang="hr-HR" sz="1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Rezervirano mjesto sadržaja 2"/>
          <p:cNvSpPr txBox="1">
            <a:spLocks/>
          </p:cNvSpPr>
          <p:nvPr/>
        </p:nvSpPr>
        <p:spPr>
          <a:xfrm>
            <a:off x="948657" y="696831"/>
            <a:ext cx="8195343" cy="950669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 povećanjem broja bitova u nizu povećava se broj mogućih stanja (kombinacija).</a:t>
            </a:r>
          </a:p>
          <a:p>
            <a:pPr marL="114300" indent="0">
              <a:buNone/>
            </a:pPr>
            <a:endParaRPr lang="hr-H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hr-H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4516758"/>
      </p:ext>
    </p:extLst>
  </p:cSld>
  <p:clrMapOvr>
    <a:masterClrMapping/>
  </p:clrMapOvr>
  <p:transition spd="slow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ZADATAK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1090" y="1867989"/>
            <a:ext cx="8207401" cy="4573677"/>
          </a:xfrm>
        </p:spPr>
        <p:txBody>
          <a:bodyPr>
            <a:normAutofit/>
          </a:bodyPr>
          <a:lstStyle/>
          <a:p>
            <a:r>
              <a:rPr lang="hr-HR" dirty="0" smtClean="0"/>
              <a:t>Precrtaj </a:t>
            </a:r>
            <a:r>
              <a:rPr lang="hr-HR" dirty="0"/>
              <a:t>tablicu u bilježnicu. Umjesto </a:t>
            </a:r>
            <a:r>
              <a:rPr lang="hr-HR" dirty="0" smtClean="0"/>
              <a:t>     napiši </a:t>
            </a:r>
            <a:r>
              <a:rPr lang="hr-HR" dirty="0"/>
              <a:t>0, umjesto </a:t>
            </a:r>
            <a:r>
              <a:rPr lang="hr-HR" dirty="0" smtClean="0"/>
              <a:t>      napiši 1. </a:t>
            </a:r>
            <a:endParaRPr lang="hr-HR" dirty="0"/>
          </a:p>
          <a:p>
            <a:r>
              <a:rPr lang="hr-HR" dirty="0" smtClean="0"/>
              <a:t>U </a:t>
            </a:r>
            <a:r>
              <a:rPr lang="hr-HR" dirty="0"/>
              <a:t>bilježnici izradi tablicu s nulama i jedinicama za 4 bita koja prikazuje sva moguća stanja. </a:t>
            </a:r>
          </a:p>
          <a:p>
            <a:r>
              <a:rPr lang="hr-HR" dirty="0" smtClean="0"/>
              <a:t>Razmisli </a:t>
            </a:r>
            <a:r>
              <a:rPr lang="hr-HR" dirty="0"/>
              <a:t>i odgovori koliko je bita potrebno za 256 mogućih stanja. </a:t>
            </a:r>
            <a:endParaRPr lang="hr-HR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14</a:t>
            </a:fld>
            <a:endParaRPr lang="hr-H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60FFD10C-CE7C-4732-A3F2-3E803B5FA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58" y="297057"/>
            <a:ext cx="1128848" cy="974914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7468" y="1858254"/>
            <a:ext cx="403895" cy="46486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1862" y="2200693"/>
            <a:ext cx="441998" cy="5105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06861251"/>
      </p:ext>
    </p:extLst>
  </p:cSld>
  <p:clrMapOvr>
    <a:masterClrMapping/>
  </p:clrMapOvr>
  <p:transition spd="slow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1776549"/>
            <a:ext cx="8114619" cy="4665117"/>
          </a:xfrm>
        </p:spPr>
        <p:txBody>
          <a:bodyPr>
            <a:normAutofit/>
          </a:bodyPr>
          <a:lstStyle/>
          <a:p>
            <a:r>
              <a:rPr lang="hr-HR" b="1" dirty="0"/>
              <a:t>Bit </a:t>
            </a:r>
            <a:r>
              <a:rPr lang="hr-HR" dirty="0"/>
              <a:t>je znamenka binarnog sustava koja može biti 0 ili 1.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Riječ </a:t>
            </a:r>
            <a:r>
              <a:rPr lang="hr-HR" dirty="0"/>
              <a:t>bit kratica je od engleskih riječi </a:t>
            </a:r>
            <a:r>
              <a:rPr lang="hr-HR" dirty="0" err="1"/>
              <a:t>binary</a:t>
            </a:r>
            <a:r>
              <a:rPr lang="hr-HR" dirty="0"/>
              <a:t> </a:t>
            </a:r>
            <a:r>
              <a:rPr lang="hr-HR" dirty="0" err="1"/>
              <a:t>digit</a:t>
            </a:r>
            <a:r>
              <a:rPr lang="hr-HR" dirty="0"/>
              <a:t>, što znači binarna znamenka. </a:t>
            </a:r>
            <a:endParaRPr lang="hr-HR" dirty="0" smtClean="0"/>
          </a:p>
          <a:p>
            <a:r>
              <a:rPr lang="hr-HR" b="1" dirty="0" smtClean="0"/>
              <a:t>Binarni </a:t>
            </a:r>
            <a:r>
              <a:rPr lang="hr-HR" b="1" dirty="0"/>
              <a:t>brojevni </a:t>
            </a:r>
            <a:r>
              <a:rPr lang="hr-HR" dirty="0"/>
              <a:t>sustav sastoji se od dviju znamenki (0 i 1). </a:t>
            </a:r>
            <a:endParaRPr lang="hr-HR" dirty="0" smtClean="0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pl-PL" smtClean="0">
                <a:latin typeface="Tahoma" panose="020B0604030504040204" pitchFamily="34" charset="0"/>
                <a:ea typeface="Tahoma" panose="020B0604030504040204" pitchFamily="34" charset="0"/>
              </a:rPr>
              <a:t>Kako računalo sprema podatke</a:t>
            </a:r>
            <a:endParaRPr lang="hr-HR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81DDF-40B1-4D96-8114-F3F175D4CEDF}" type="slidenum">
              <a:rPr lang="hr-HR" smtClean="0"/>
              <a:pPr/>
              <a:t>15</a:t>
            </a:fld>
            <a:endParaRPr lang="hr-HR"/>
          </a:p>
        </p:txBody>
      </p:sp>
    </p:spTree>
    <p:extLst>
      <p:ext uri="{BB962C8B-B14F-4D97-AF65-F5344CB8AC3E}">
        <p14:creationId xmlns="" xmlns:p14="http://schemas.microsoft.com/office/powerpoint/2010/main" val="599288518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5 PLAVO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5 PLAVO" id="{9F2A7320-3B2B-4740-899D-C966EE8CBAD6}" vid="{87854895-2243-4B96-AA99-A881E6E46EA3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 PLAVO</Template>
  <TotalTime>184</TotalTime>
  <Words>633</Words>
  <Application>Microsoft Office PowerPoint</Application>
  <PresentationFormat>Prikaz na zaslonu (4:3)</PresentationFormat>
  <Paragraphs>185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6" baseType="lpstr">
      <vt:lpstr>5 PLAVO</vt:lpstr>
      <vt:lpstr>1. TEHNOLOGIJA</vt:lpstr>
      <vt:lpstr>DVA STANJA</vt:lpstr>
      <vt:lpstr>KAKO RADI RAČUNALO?</vt:lpstr>
      <vt:lpstr>Slajd 4</vt:lpstr>
      <vt:lpstr>DEKADSKI BROJEVNI SUSTAV</vt:lpstr>
      <vt:lpstr>DEKADSKI BROJEVNI SUSTAV</vt:lpstr>
      <vt:lpstr>BINARNI SUSTAV</vt:lpstr>
      <vt:lpstr>BIT</vt:lpstr>
      <vt:lpstr>PRERAČUNAVANJE BINARNOG BROJA U DEKADSKI</vt:lpstr>
      <vt:lpstr>ZADATAK</vt:lpstr>
      <vt:lpstr>SPREMNICI RAČUNALA</vt:lpstr>
      <vt:lpstr>KOMBINACIJE ILI STANJA</vt:lpstr>
      <vt:lpstr>Slajd 13</vt:lpstr>
      <vt:lpstr>ZADATAK</vt:lpstr>
      <vt:lpstr>SAŽETAK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Daniela</dc:creator>
  <cp:lastModifiedBy>PC</cp:lastModifiedBy>
  <cp:revision>39</cp:revision>
  <dcterms:created xsi:type="dcterms:W3CDTF">2018-08-10T06:13:01Z</dcterms:created>
  <dcterms:modified xsi:type="dcterms:W3CDTF">2025-10-10T16:36:25Z</dcterms:modified>
</cp:coreProperties>
</file>