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1"/>
  </p:sldMasterIdLst>
  <p:notesMasterIdLst>
    <p:notesMasterId r:id="rId11"/>
  </p:notesMasterIdLst>
  <p:sldIdLst>
    <p:sldId id="256" r:id="rId2"/>
    <p:sldId id="269" r:id="rId3"/>
    <p:sldId id="270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33"/>
    <a:srgbClr val="FFCC66"/>
    <a:srgbClr val="FF9933"/>
    <a:srgbClr val="FF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DF44A-F900-4539-B2D8-330ABFB91CDE}" type="datetimeFigureOut">
              <a:rPr lang="hr-HR" smtClean="0"/>
              <a:pPr/>
              <a:t>23.9.2025.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B7B07-D393-4912-8781-548406D9111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18296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86AA0-44D8-482D-AB9C-03B7104A857F}" type="slidenum">
              <a:rPr lang="hr-HR" altLang="sr-Latn-RS" smtClean="0"/>
              <a:pPr/>
              <a:t>3</a:t>
            </a:fld>
            <a:endParaRPr lang="hr-HR" altLang="sr-Latn-RS"/>
          </a:p>
        </p:txBody>
      </p:sp>
    </p:spTree>
    <p:extLst>
      <p:ext uri="{BB962C8B-B14F-4D97-AF65-F5344CB8AC3E}">
        <p14:creationId xmlns="" xmlns:p14="http://schemas.microsoft.com/office/powerpoint/2010/main" val="483438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1052167"/>
            <a:ext cx="7344816" cy="3240000"/>
          </a:xfrm>
          <a:solidFill>
            <a:srgbClr val="006600">
              <a:alpha val="80000"/>
            </a:srgbClr>
          </a:solidFill>
        </p:spPr>
        <p:txBody>
          <a:bodyPr anchor="ctr"/>
          <a:lstStyle>
            <a:lvl1pPr>
              <a:defRPr sz="66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638350"/>
            <a:ext cx="7344816" cy="1080000"/>
          </a:xfrm>
          <a:solidFill>
            <a:srgbClr val="33993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/>
              <a:t>Kliknite da biste uredili stil podnaslova matrice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0384386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ECBEF19E-6411-4706-ACEE-8ACEC1F1265F}" type="datetime1">
              <a:rPr lang="hr-HR" smtClean="0"/>
              <a:pPr/>
              <a:t>23.9.2025.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hr-HR"/>
              <a:t>Dijelovi digitalnog sustava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63723392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596" y="332656"/>
            <a:ext cx="7989517" cy="903716"/>
          </a:xfrm>
        </p:spPr>
        <p:txBody>
          <a:bodyPr/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956883"/>
          </a:xfrm>
        </p:spPr>
        <p:txBody>
          <a:bodyPr/>
          <a:lstStyle>
            <a:lvl1pPr>
              <a:defRPr sz="2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4907" y="6516710"/>
            <a:ext cx="350207" cy="34129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4C81DDF-40B1-4D96-8114-F3F175D4CEDF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1"/>
            <a:ext cx="2438399" cy="3600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935BAD9-73FA-4BA2-9E41-B064AF4218DA}" type="datetime1">
              <a:rPr lang="hr-HR" smtClean="0"/>
              <a:pPr/>
              <a:t>23.9.2025.</a:t>
            </a:fld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489384"/>
            <a:ext cx="4932548" cy="395959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hr-HR"/>
              <a:t>Dijelovi digitalnog sustava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339933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0" y="6281543"/>
            <a:ext cx="751759" cy="5078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77074937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864096" y="6381328"/>
            <a:ext cx="8279904" cy="4961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5013176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2348880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0E2A0E8D-2880-4632-846B-8B03F885D943}" type="datetime1">
              <a:rPr lang="hr-HR" smtClean="0"/>
              <a:pPr/>
              <a:t>23.9.2025.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hr-HR"/>
              <a:t>Dijelovi digitalnog sustava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586761825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277022"/>
            <a:ext cx="7989518" cy="79084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6201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23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fld id="{82240388-B3AA-4B77-A859-EB1A6BDE6610}" type="datetime1">
              <a:rPr lang="hr-HR" smtClean="0"/>
              <a:pPr/>
              <a:t>23.9.2025.</a:t>
            </a:fld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144373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hr-HR"/>
              <a:t>Dijelovi digitalnog sustava</a:t>
            </a:r>
          </a:p>
        </p:txBody>
      </p:sp>
    </p:spTree>
    <p:extLst>
      <p:ext uri="{BB962C8B-B14F-4D97-AF65-F5344CB8AC3E}">
        <p14:creationId xmlns="" xmlns:p14="http://schemas.microsoft.com/office/powerpoint/2010/main" val="360179540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89" y="192206"/>
            <a:ext cx="7989518" cy="79084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1525560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5" y="2165322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2407" y="1505744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2407" y="219583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65829960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34001" y="6519624"/>
            <a:ext cx="2438399" cy="36576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C334725-1019-4ABE-AFB3-8EFA5FEF459D}" type="datetime1">
              <a:rPr lang="hr-HR" smtClean="0"/>
              <a:pPr/>
              <a:t>23.9.2025.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0105" y="6489384"/>
            <a:ext cx="4853896" cy="3960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hr-HR"/>
              <a:t>Dijelovi digitalnog sustava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4C81DDF-40B1-4D96-8114-F3F175D4CEDF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339933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" y="6281543"/>
            <a:ext cx="725449" cy="5078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4726637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1F9CAA8F-9C4C-4E9D-B5BA-BC7523FBC3C8}" type="datetime1">
              <a:rPr lang="hr-HR" smtClean="0"/>
              <a:pPr/>
              <a:t>23.9.2025.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hr-HR"/>
              <a:t>Dijelovi digitalnog sustava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1817" y="188640"/>
            <a:ext cx="7772400" cy="494284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938659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57" y="5501374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7057" y="163372"/>
            <a:ext cx="8156448" cy="52257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057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F1BA739F-96BB-46FC-92D0-4B2D8380D379}" type="datetime1">
              <a:rPr lang="hr-HR" smtClean="0"/>
              <a:pPr/>
              <a:t>23.9.2025.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hr-HR"/>
              <a:t>Dijelovi digitalnog sustava</a:t>
            </a:r>
          </a:p>
        </p:txBody>
      </p:sp>
    </p:spTree>
    <p:extLst>
      <p:ext uri="{BB962C8B-B14F-4D97-AF65-F5344CB8AC3E}">
        <p14:creationId xmlns="" xmlns:p14="http://schemas.microsoft.com/office/powerpoint/2010/main" val="1304910333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4A60F201-A567-40A5-9EF3-1438E1C1BDE4}" type="datetime1">
              <a:rPr lang="hr-HR" smtClean="0"/>
              <a:pPr/>
              <a:t>23.9.2025.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hr-HR"/>
              <a:t>Dijelovi digitalnog sustava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0037" y="19970"/>
            <a:ext cx="773963" cy="10095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021"/>
            <a:ext cx="792088" cy="10087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0917217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596" y="1484784"/>
            <a:ext cx="79928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4907" y="6525343"/>
            <a:ext cx="350207" cy="286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4C81DDF-40B1-4D96-8114-F3F175D4CEDF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5596" y="269337"/>
            <a:ext cx="7989518" cy="1071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4434F8E-A2E8-44CF-99B3-CC43D61E3438}" type="datetime1">
              <a:rPr lang="hr-HR" smtClean="0"/>
              <a:pPr/>
              <a:t>23.9.2025.</a:t>
            </a:fld>
            <a:endParaRPr lang="hr-H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932548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hr-HR" smtClean="0"/>
              <a:t>Dijelovi digitalnog sustava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375928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ransition spd="slow">
    <p:split orient="vert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hr-HR" dirty="0"/>
              <a:t>1</a:t>
            </a:r>
            <a:r>
              <a:rPr lang="hr-HR" dirty="0" smtClean="0"/>
              <a:t>. </a:t>
            </a:r>
            <a:r>
              <a:rPr lang="hr-HR" dirty="0"/>
              <a:t>TEHNOLOGIJA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043608" y="4600817"/>
            <a:ext cx="7344816" cy="1080000"/>
          </a:xfrm>
        </p:spPr>
        <p:txBody>
          <a:bodyPr/>
          <a:lstStyle/>
          <a:p>
            <a:r>
              <a:rPr lang="hr-HR" sz="3200" dirty="0" smtClean="0"/>
              <a:t>1.1 </a:t>
            </a:r>
            <a:r>
              <a:rPr lang="hr-HR" dirty="0"/>
              <a:t>Dijelovi digitalnog sustava  </a:t>
            </a:r>
          </a:p>
        </p:txBody>
      </p:sp>
    </p:spTree>
    <p:extLst>
      <p:ext uri="{BB962C8B-B14F-4D97-AF65-F5344CB8AC3E}">
        <p14:creationId xmlns="" xmlns:p14="http://schemas.microsoft.com/office/powerpoint/2010/main" val="23803686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r-Latn-CS" dirty="0" smtClean="0"/>
              <a:t>Osnove računala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Računala ima raznih vrsta, veličina, oblika i namjene</a:t>
            </a:r>
            <a:r>
              <a:rPr lang="hr-HR" dirty="0" smtClean="0"/>
              <a:t>.</a:t>
            </a:r>
          </a:p>
          <a:p>
            <a:r>
              <a:rPr lang="hr-HR" dirty="0"/>
              <a:t>Vrstu računala </a:t>
            </a:r>
            <a:r>
              <a:rPr lang="hr-HR" dirty="0" smtClean="0"/>
              <a:t>namijenjenu osobnoj </a:t>
            </a:r>
            <a:r>
              <a:rPr lang="hr-HR" dirty="0"/>
              <a:t>uporabi </a:t>
            </a:r>
            <a:r>
              <a:rPr lang="hr-HR" dirty="0" smtClean="0"/>
              <a:t>nazivamo </a:t>
            </a:r>
            <a:r>
              <a:rPr lang="hr-HR" b="1" dirty="0" smtClean="0"/>
              <a:t>osobno računalo </a:t>
            </a:r>
            <a:r>
              <a:rPr lang="hr-HR" dirty="0" smtClean="0"/>
              <a:t>(</a:t>
            </a:r>
            <a:r>
              <a:rPr lang="hr-HR" b="1" i="1" dirty="0" smtClean="0"/>
              <a:t>P</a:t>
            </a:r>
            <a:r>
              <a:rPr lang="hr-HR" i="1" dirty="0" smtClean="0"/>
              <a:t>ersonal </a:t>
            </a:r>
            <a:r>
              <a:rPr lang="hr-HR" b="1" i="1" dirty="0" smtClean="0"/>
              <a:t>C</a:t>
            </a:r>
            <a:r>
              <a:rPr lang="hr-HR" i="1" dirty="0" smtClean="0"/>
              <a:t>omputer </a:t>
            </a:r>
            <a:r>
              <a:rPr lang="hr-HR" dirty="0"/>
              <a:t>– PC</a:t>
            </a:r>
            <a:r>
              <a:rPr lang="hr-HR" dirty="0" smtClean="0"/>
              <a:t>).</a:t>
            </a:r>
          </a:p>
          <a:p>
            <a:r>
              <a:rPr lang="sr-Latn-CS" altLang="sr-Latn-RS" dirty="0"/>
              <a:t>Na takvu računalu </a:t>
            </a:r>
            <a:r>
              <a:rPr lang="sr-Latn-CS" altLang="sr-Latn-RS" dirty="0" smtClean="0"/>
              <a:t>korisnik može </a:t>
            </a:r>
            <a:r>
              <a:rPr lang="sr-Latn-CS" altLang="sr-Latn-RS" dirty="0" err="1"/>
              <a:t>rješavati</a:t>
            </a:r>
            <a:r>
              <a:rPr lang="sr-Latn-CS" altLang="sr-Latn-RS" dirty="0"/>
              <a:t> </a:t>
            </a:r>
            <a:r>
              <a:rPr lang="sr-Latn-CS" altLang="sr-Latn-RS" dirty="0" smtClean="0"/>
              <a:t>raznovrsne zadatke</a:t>
            </a:r>
            <a:r>
              <a:rPr lang="sr-Latn-CS" altLang="sr-Latn-RS" dirty="0"/>
              <a:t>, kao što </a:t>
            </a:r>
            <a:r>
              <a:rPr lang="sr-Latn-CS" altLang="sr-Latn-RS" dirty="0" smtClean="0"/>
              <a:t>su:</a:t>
            </a:r>
          </a:p>
          <a:p>
            <a:pPr lvl="1"/>
            <a:r>
              <a:rPr lang="sr-Latn-CS" altLang="sr-Latn-RS" dirty="0" smtClean="0"/>
              <a:t>pisanje i </a:t>
            </a:r>
            <a:r>
              <a:rPr lang="sr-Latn-CS" altLang="sr-Latn-RS" dirty="0"/>
              <a:t>obrada </a:t>
            </a:r>
            <a:r>
              <a:rPr lang="sr-Latn-CS" altLang="sr-Latn-RS" dirty="0" smtClean="0"/>
              <a:t>teksta</a:t>
            </a:r>
            <a:r>
              <a:rPr lang="sr-Latn-CS" altLang="sr-Latn-RS" dirty="0"/>
              <a:t>, </a:t>
            </a:r>
            <a:endParaRPr lang="sr-Latn-CS" altLang="sr-Latn-RS" dirty="0" smtClean="0"/>
          </a:p>
          <a:p>
            <a:pPr lvl="1"/>
            <a:r>
              <a:rPr lang="sr-Latn-CS" altLang="sr-Latn-RS" dirty="0" smtClean="0"/>
              <a:t>izvođenje i digitalna </a:t>
            </a:r>
            <a:r>
              <a:rPr lang="sr-Latn-CS" altLang="sr-Latn-RS" dirty="0"/>
              <a:t>obrada slike i zvuka,</a:t>
            </a:r>
          </a:p>
          <a:p>
            <a:pPr lvl="1"/>
            <a:r>
              <a:rPr lang="sr-Latn-CS" altLang="sr-Latn-RS" dirty="0" err="1"/>
              <a:t>računalne</a:t>
            </a:r>
            <a:r>
              <a:rPr lang="sr-Latn-CS" altLang="sr-Latn-RS" dirty="0"/>
              <a:t> animacije,</a:t>
            </a:r>
          </a:p>
          <a:p>
            <a:pPr lvl="1"/>
            <a:r>
              <a:rPr lang="sr-Latn-CS" altLang="sr-Latn-RS" dirty="0"/>
              <a:t>složene matematičke operacije,</a:t>
            </a:r>
          </a:p>
          <a:p>
            <a:pPr lvl="1"/>
            <a:r>
              <a:rPr lang="sr-Latn-CS" altLang="sr-Latn-RS" dirty="0"/>
              <a:t>znanstveni proračuni,</a:t>
            </a:r>
          </a:p>
          <a:p>
            <a:pPr lvl="1"/>
            <a:r>
              <a:rPr lang="sr-Latn-CS" altLang="sr-Latn-RS" dirty="0"/>
              <a:t>programiranje</a:t>
            </a:r>
            <a:r>
              <a:rPr lang="sr-Latn-CS" altLang="sr-Latn-RS" dirty="0" smtClean="0"/>
              <a:t>,</a:t>
            </a:r>
          </a:p>
          <a:p>
            <a:pPr lvl="1"/>
            <a:r>
              <a:rPr lang="sr-Latn-CS" altLang="sr-Latn-RS" dirty="0"/>
              <a:t>i</a:t>
            </a:r>
            <a:r>
              <a:rPr lang="sr-Latn-CS" altLang="sr-Latn-RS" dirty="0" smtClean="0"/>
              <a:t>granje </a:t>
            </a:r>
            <a:r>
              <a:rPr lang="sr-Latn-CS" altLang="sr-Latn-RS" dirty="0" err="1" smtClean="0"/>
              <a:t>igrica</a:t>
            </a:r>
            <a:r>
              <a:rPr lang="sr-Latn-CS" altLang="sr-Latn-RS" dirty="0" smtClean="0"/>
              <a:t> </a:t>
            </a:r>
            <a:r>
              <a:rPr lang="sr-Latn-CS" altLang="sr-Latn-RS" dirty="0"/>
              <a:t>itd.</a:t>
            </a:r>
            <a:endParaRPr lang="sr-Latn-CS" altLang="sr-Latn-R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Osnovni dijelovi računala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17"/>
          <a:stretch/>
        </p:blipFill>
        <p:spPr>
          <a:xfrm>
            <a:off x="1763688" y="1700808"/>
            <a:ext cx="5832648" cy="4074619"/>
          </a:xfrm>
          <a:prstGeom prst="rect">
            <a:avLst/>
          </a:prstGeom>
        </p:spPr>
      </p:pic>
      <p:cxnSp>
        <p:nvCxnSpPr>
          <p:cNvPr id="6" name="Ravni poveznik sa strelicom 5"/>
          <p:cNvCxnSpPr/>
          <p:nvPr/>
        </p:nvCxnSpPr>
        <p:spPr>
          <a:xfrm flipH="1" flipV="1">
            <a:off x="1835696" y="1988839"/>
            <a:ext cx="653979" cy="3804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/>
          <p:cNvCxnSpPr/>
          <p:nvPr/>
        </p:nvCxnSpPr>
        <p:spPr>
          <a:xfrm flipV="1">
            <a:off x="6870349" y="1988840"/>
            <a:ext cx="720080" cy="22088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niOkvir 8"/>
          <p:cNvSpPr txBox="1"/>
          <p:nvPr/>
        </p:nvSpPr>
        <p:spPr>
          <a:xfrm>
            <a:off x="7524328" y="166567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SREDIŠNJA JEDINICA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755576" y="166015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MONITOR</a:t>
            </a:r>
            <a:endParaRPr lang="hr-HR" dirty="0"/>
          </a:p>
        </p:txBody>
      </p:sp>
      <p:cxnSp>
        <p:nvCxnSpPr>
          <p:cNvPr id="12" name="Ravni poveznik sa strelicom 11"/>
          <p:cNvCxnSpPr/>
          <p:nvPr/>
        </p:nvCxnSpPr>
        <p:spPr>
          <a:xfrm flipH="1">
            <a:off x="1619672" y="5373216"/>
            <a:ext cx="64807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/>
          <p:cNvCxnSpPr/>
          <p:nvPr/>
        </p:nvCxnSpPr>
        <p:spPr>
          <a:xfrm>
            <a:off x="6732240" y="5373216"/>
            <a:ext cx="498149" cy="4022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679605" y="5613860"/>
            <a:ext cx="1810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TIPKOVNICA</a:t>
            </a:r>
            <a:endParaRPr lang="hr-HR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6834345" y="577153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MIŠ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15842959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5597" y="332655"/>
            <a:ext cx="4365274" cy="1574521"/>
          </a:xfrm>
        </p:spPr>
        <p:txBody>
          <a:bodyPr/>
          <a:lstStyle/>
          <a:p>
            <a:r>
              <a:rPr lang="hr-HR" dirty="0"/>
              <a:t>OPREMA RAČUNALA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08383" y="3080860"/>
            <a:ext cx="8116731" cy="3804483"/>
          </a:xfrm>
        </p:spPr>
        <p:txBody>
          <a:bodyPr>
            <a:normAutofit/>
          </a:bodyPr>
          <a:lstStyle/>
          <a:p>
            <a:r>
              <a:rPr lang="hr-HR" sz="2400" dirty="0"/>
              <a:t>Računalo se sastoji od </a:t>
            </a:r>
            <a:r>
              <a:rPr lang="hr-HR" sz="2400" b="1" dirty="0"/>
              <a:t>strojne i programske opreme</a:t>
            </a:r>
            <a:r>
              <a:rPr lang="hr-HR" sz="2400" dirty="0"/>
              <a:t>. </a:t>
            </a:r>
          </a:p>
          <a:p>
            <a:r>
              <a:rPr lang="hr-HR" sz="2400" b="1" dirty="0"/>
              <a:t>Strojna oprema ili sklopovlje računala </a:t>
            </a:r>
            <a:r>
              <a:rPr lang="hr-HR" sz="2400" dirty="0"/>
              <a:t>označava skup svih fizičkih komponenti računala: npr. monitor, kućište, tipkovnica, miš, pisač, kabeli, čipovi, zvučnici i dr. </a:t>
            </a:r>
          </a:p>
          <a:p>
            <a:r>
              <a:rPr lang="hr-HR" sz="2400" b="1" dirty="0"/>
              <a:t>Programska oprema </a:t>
            </a:r>
            <a:r>
              <a:rPr lang="hr-HR" sz="2400" dirty="0"/>
              <a:t>jest skup svih programa koji omogućavaju rad na računalu.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pPr/>
              <a:t>4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</a:rPr>
              <a:t>Dijelovi digitalnog sustava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6210" y="332655"/>
            <a:ext cx="3988904" cy="26462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96241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Dijelovi digitalnog sustava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pPr/>
              <a:t>5</a:t>
            </a:fld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05" y="1904418"/>
            <a:ext cx="4147660" cy="345638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387" y="1688394"/>
            <a:ext cx="3803104" cy="3803104"/>
          </a:xfrm>
          <a:prstGeom prst="rect">
            <a:avLst/>
          </a:prstGeom>
        </p:spPr>
      </p:pic>
      <p:sp>
        <p:nvSpPr>
          <p:cNvPr id="8" name="Zaobljeni pravokutnik 7"/>
          <p:cNvSpPr/>
          <p:nvPr/>
        </p:nvSpPr>
        <p:spPr>
          <a:xfrm>
            <a:off x="1214846" y="457200"/>
            <a:ext cx="3017520" cy="11103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STROJNA OPREMA</a:t>
            </a:r>
          </a:p>
        </p:txBody>
      </p:sp>
      <p:sp>
        <p:nvSpPr>
          <p:cNvPr id="9" name="Zaobljeni pravokutnik 8"/>
          <p:cNvSpPr/>
          <p:nvPr/>
        </p:nvSpPr>
        <p:spPr>
          <a:xfrm>
            <a:off x="5416731" y="434360"/>
            <a:ext cx="3017520" cy="11103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PROGRAMSKA OPREMA</a:t>
            </a:r>
          </a:p>
        </p:txBody>
      </p:sp>
    </p:spTree>
    <p:extLst>
      <p:ext uri="{BB962C8B-B14F-4D97-AF65-F5344CB8AC3E}">
        <p14:creationId xmlns="" xmlns:p14="http://schemas.microsoft.com/office/powerpoint/2010/main" val="1704394858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ULAZNE I IZLAZNE JEDINICE 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935595" y="2110154"/>
            <a:ext cx="8103901" cy="4331512"/>
          </a:xfrm>
        </p:spPr>
        <p:txBody>
          <a:bodyPr>
            <a:normAutofit/>
          </a:bodyPr>
          <a:lstStyle/>
          <a:p>
            <a:r>
              <a:rPr lang="hr-HR" sz="2400" b="1" dirty="0"/>
              <a:t>Ulazne i izlazne jedinice </a:t>
            </a:r>
            <a:r>
              <a:rPr lang="hr-HR" sz="2400" dirty="0"/>
              <a:t>označavaju uređaje koji omogućuju komunikaciju računala s okolinom. </a:t>
            </a:r>
          </a:p>
          <a:p>
            <a:r>
              <a:rPr lang="hr-HR" sz="2400" b="1" dirty="0"/>
              <a:t>Ulazna jedinica </a:t>
            </a:r>
            <a:r>
              <a:rPr lang="hr-HR" sz="2400" dirty="0"/>
              <a:t>nam služe za unos </a:t>
            </a:r>
            <a:r>
              <a:rPr lang="hr-HR" sz="2400" dirty="0" smtClean="0"/>
              <a:t>podataka.</a:t>
            </a:r>
            <a:endParaRPr lang="hr-HR" sz="2400" dirty="0"/>
          </a:p>
          <a:p>
            <a:r>
              <a:rPr lang="hr-HR" sz="2400" b="1" dirty="0"/>
              <a:t>Izlazna jedinica </a:t>
            </a:r>
            <a:r>
              <a:rPr lang="hr-HR" sz="2400" dirty="0"/>
              <a:t>nam služe za prikaz podataka u računalu ili ispis tih </a:t>
            </a:r>
            <a:r>
              <a:rPr lang="hr-HR" sz="2400" dirty="0" smtClean="0"/>
              <a:t>podataka.</a:t>
            </a:r>
            <a:endParaRPr lang="hr-HR" sz="2400" dirty="0"/>
          </a:p>
          <a:p>
            <a:r>
              <a:rPr lang="hr-HR" sz="2400" dirty="0"/>
              <a:t>Uređaj koji mogu biti i ulazni i izlazni nazivamo </a:t>
            </a:r>
            <a:r>
              <a:rPr lang="hr-HR" sz="2400" b="1" dirty="0"/>
              <a:t>ulazno-izlazne jedinice </a:t>
            </a:r>
            <a:r>
              <a:rPr lang="hr-HR" sz="2400" dirty="0"/>
              <a:t>(</a:t>
            </a:r>
            <a:r>
              <a:rPr lang="hr-HR" sz="2400" dirty="0" smtClean="0"/>
              <a:t>npr.</a:t>
            </a:r>
            <a:r>
              <a:rPr lang="hr-HR" sz="2400" b="1" dirty="0" smtClean="0"/>
              <a:t> </a:t>
            </a:r>
            <a:r>
              <a:rPr lang="hr-HR" sz="2400" dirty="0"/>
              <a:t>zaslon osjetljiv na dodir). 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pPr/>
              <a:t>6</a:t>
            </a:fld>
            <a:endParaRPr lang="hr-HR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</a:rPr>
              <a:t>Dijelovi digitalnog sustava</a:t>
            </a:r>
          </a:p>
        </p:txBody>
      </p:sp>
    </p:spTree>
    <p:extLst>
      <p:ext uri="{BB962C8B-B14F-4D97-AF65-F5344CB8AC3E}">
        <p14:creationId xmlns="" xmlns:p14="http://schemas.microsoft.com/office/powerpoint/2010/main" val="1758101266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ULAZNE JEDINICE</a:t>
            </a: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935596" y="1484783"/>
            <a:ext cx="8116964" cy="4956883"/>
          </a:xfrm>
        </p:spPr>
        <p:txBody>
          <a:bodyPr>
            <a:noAutofit/>
          </a:bodyPr>
          <a:lstStyle/>
          <a:p>
            <a:r>
              <a:rPr lang="hr-HR" sz="2400" dirty="0"/>
              <a:t>Ulazne uređaji su: </a:t>
            </a:r>
          </a:p>
          <a:p>
            <a:pPr lvl="1"/>
            <a:r>
              <a:rPr lang="hr-HR" dirty="0"/>
              <a:t>miš, </a:t>
            </a:r>
          </a:p>
          <a:p>
            <a:pPr lvl="1"/>
            <a:r>
              <a:rPr lang="hr-HR" dirty="0"/>
              <a:t>tipkovnica, </a:t>
            </a:r>
          </a:p>
          <a:p>
            <a:pPr lvl="1"/>
            <a:r>
              <a:rPr lang="hr-HR" dirty="0"/>
              <a:t>mikrofon, </a:t>
            </a:r>
          </a:p>
          <a:p>
            <a:pPr lvl="1"/>
            <a:r>
              <a:rPr lang="hr-HR" dirty="0"/>
              <a:t>skener i dr. </a:t>
            </a:r>
          </a:p>
          <a:p>
            <a:pPr lvl="1">
              <a:buNone/>
            </a:pPr>
            <a:endParaRPr lang="hr-HR" dirty="0"/>
          </a:p>
          <a:p>
            <a:pPr lvl="1">
              <a:buNone/>
            </a:pPr>
            <a:endParaRPr lang="hr-HR" sz="1800" dirty="0"/>
          </a:p>
          <a:p>
            <a:pPr lvl="1">
              <a:buNone/>
            </a:pPr>
            <a:endParaRPr lang="hr-HR" sz="2000" dirty="0" smtClean="0"/>
          </a:p>
          <a:p>
            <a:pPr lvl="1">
              <a:buNone/>
            </a:pPr>
            <a:endParaRPr lang="hr-HR" sz="2000" dirty="0"/>
          </a:p>
          <a:p>
            <a:pPr lvl="1">
              <a:buNone/>
            </a:pPr>
            <a:endParaRPr lang="hr-HR" dirty="0"/>
          </a:p>
          <a:p>
            <a:r>
              <a:rPr lang="hr-HR" sz="2400" dirty="0"/>
              <a:t>Njima u računalo unosimo podatke i upravljamo radom računala. </a:t>
            </a:r>
          </a:p>
          <a:p>
            <a:endParaRPr lang="hr-HR" sz="2400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pPr/>
              <a:t>7</a:t>
            </a:fld>
            <a:endParaRPr lang="hr-HR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</a:rPr>
              <a:t>Dijelovi digitalnog sustava</a:t>
            </a: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335" y="1123406"/>
            <a:ext cx="3125204" cy="208455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98" y="3853414"/>
            <a:ext cx="2497823" cy="1654764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23" y="3456373"/>
            <a:ext cx="2563207" cy="1708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6825751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IZLAZNE JEDINICE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hr-HR" sz="2400" dirty="0"/>
              <a:t>Izlazni uređaji su: </a:t>
            </a:r>
          </a:p>
          <a:p>
            <a:r>
              <a:rPr lang="hr-HR" sz="2400" dirty="0"/>
              <a:t>monitor, </a:t>
            </a:r>
          </a:p>
          <a:p>
            <a:r>
              <a:rPr lang="hr-HR" sz="2400" dirty="0"/>
              <a:t>pisač, </a:t>
            </a:r>
          </a:p>
          <a:p>
            <a:r>
              <a:rPr lang="hr-HR" sz="2400" dirty="0"/>
              <a:t>zvučnici, </a:t>
            </a:r>
          </a:p>
          <a:p>
            <a:r>
              <a:rPr lang="hr-HR" sz="2400" dirty="0"/>
              <a:t>projektor i dr. </a:t>
            </a:r>
          </a:p>
          <a:p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pPr/>
              <a:t>8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</a:rPr>
              <a:t>Dijelovi digitalnog sustava</a:t>
            </a:r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80" r="10074" b="27515"/>
          <a:stretch/>
        </p:blipFill>
        <p:spPr>
          <a:xfrm>
            <a:off x="5545586" y="1284090"/>
            <a:ext cx="2942427" cy="2346094"/>
          </a:xfrm>
          <a:prstGeom prst="rect">
            <a:avLst/>
          </a:prstGeom>
        </p:spPr>
      </p:pic>
      <p:pic>
        <p:nvPicPr>
          <p:cNvPr id="15" name="Slika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5013" y="4102362"/>
            <a:ext cx="2375915" cy="212230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614E437B-16F0-4495-8230-781B01F08D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63" t="16143" r="21804" b="10344"/>
          <a:stretch/>
        </p:blipFill>
        <p:spPr>
          <a:xfrm>
            <a:off x="7016800" y="4102362"/>
            <a:ext cx="1908313" cy="205670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="" xmlns:a16="http://schemas.microsoft.com/office/drawing/2014/main" id="{0AC167FE-33AA-4B99-9D5A-2520F4363C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3" y="4890052"/>
            <a:ext cx="2938558" cy="1269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4376461"/>
      </p:ext>
    </p:extLst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ULAZNO IZLAZNE JEDINICE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3583605"/>
          </a:xfrm>
        </p:spPr>
        <p:txBody>
          <a:bodyPr>
            <a:normAutofit/>
          </a:bodyPr>
          <a:lstStyle/>
          <a:p>
            <a:r>
              <a:rPr lang="hr-HR" sz="2400" b="1" dirty="0"/>
              <a:t>Zaslon osjetljiv na dodir </a:t>
            </a:r>
            <a:r>
              <a:rPr lang="hr-HR" sz="2400" dirty="0"/>
              <a:t>( </a:t>
            </a:r>
            <a:r>
              <a:rPr lang="hr-HR" sz="2400" i="1" dirty="0" err="1"/>
              <a:t>touch</a:t>
            </a:r>
            <a:r>
              <a:rPr lang="hr-HR" sz="2400" i="1" dirty="0"/>
              <a:t> screen</a:t>
            </a:r>
            <a:r>
              <a:rPr lang="hr-HR" sz="2400" dirty="0"/>
              <a:t>) primjer je i ulaznog i izlaznog uređaja u jednoj cjelini. </a:t>
            </a:r>
          </a:p>
          <a:p>
            <a:r>
              <a:rPr lang="hr-HR" sz="2400" dirty="0"/>
              <a:t>Nalazimo ih u pametnim telefonima i </a:t>
            </a:r>
            <a:r>
              <a:rPr lang="hr-HR" sz="2400" dirty="0" err="1"/>
              <a:t>tabletima</a:t>
            </a:r>
            <a:r>
              <a:rPr lang="hr-HR" sz="2400" dirty="0"/>
              <a:t> dodirom prsta na zaslonu unosiš informaciju koja je odmah prikazana na tom zaslonu.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pPr/>
              <a:t>9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hr-HR" dirty="0">
                <a:latin typeface="Tahoma" panose="020B0604030504040204" pitchFamily="34" charset="0"/>
                <a:ea typeface="Tahoma" panose="020B0604030504040204" pitchFamily="34" charset="0"/>
              </a:rPr>
              <a:t>Dijelovi digitalnog sustava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02" y="3938451"/>
            <a:ext cx="3389811" cy="225987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931" y="4004489"/>
            <a:ext cx="3408646" cy="22724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5396038"/>
      </p:ext>
    </p:extLst>
  </p:cSld>
  <p:clrMapOvr>
    <a:masterClrMapping/>
  </p:clrMapOvr>
  <p:transition spd="slow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 PLAVO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5 PLAVO" id="{9F2A7320-3B2B-4740-899D-C966EE8CBAD6}" vid="{87854895-2243-4B96-AA99-A881E6E46EA3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 PLAVO</Template>
  <TotalTime>187</TotalTime>
  <Words>311</Words>
  <Application>Microsoft Office PowerPoint</Application>
  <PresentationFormat>Prikaz na zaslonu (4:3)</PresentationFormat>
  <Paragraphs>63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5 PLAVO</vt:lpstr>
      <vt:lpstr>1. TEHNOLOGIJA</vt:lpstr>
      <vt:lpstr>Osnove računala</vt:lpstr>
      <vt:lpstr>Osnovni dijelovi računala</vt:lpstr>
      <vt:lpstr>OPREMA RAČUNALA</vt:lpstr>
      <vt:lpstr>Slajd 5</vt:lpstr>
      <vt:lpstr>ULAZNE I IZLAZNE JEDINICE </vt:lpstr>
      <vt:lpstr>ULAZNE JEDINICE</vt:lpstr>
      <vt:lpstr>IZLAZNE JEDINICE</vt:lpstr>
      <vt:lpstr>ULAZNO IZLAZNE JEDINICE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Daniela</dc:creator>
  <cp:lastModifiedBy>PC</cp:lastModifiedBy>
  <cp:revision>37</cp:revision>
  <dcterms:created xsi:type="dcterms:W3CDTF">2018-08-10T06:13:01Z</dcterms:created>
  <dcterms:modified xsi:type="dcterms:W3CDTF">2025-09-23T05:54:27Z</dcterms:modified>
</cp:coreProperties>
</file>