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74" r:id="rId3"/>
    <p:sldId id="275" r:id="rId4"/>
    <p:sldId id="259" r:id="rId5"/>
    <p:sldId id="258" r:id="rId6"/>
    <p:sldId id="276" r:id="rId7"/>
    <p:sldId id="277" r:id="rId8"/>
    <p:sldId id="278" r:id="rId9"/>
    <p:sldId id="264" r:id="rId10"/>
    <p:sldId id="279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591287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23.9.2025.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8.jpeg"/><Relationship Id="rId18" Type="http://schemas.openxmlformats.org/officeDocument/2006/relationships/image" Target="../media/image12.jpeg"/><Relationship Id="rId3" Type="http://schemas.openxmlformats.org/officeDocument/2006/relationships/slide" Target="slide5.xml"/><Relationship Id="rId21" Type="http://schemas.openxmlformats.org/officeDocument/2006/relationships/image" Target="../media/image14.jpeg"/><Relationship Id="rId7" Type="http://schemas.openxmlformats.org/officeDocument/2006/relationships/slide" Target="slide14.xml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slide" Target="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11" Type="http://schemas.openxmlformats.org/officeDocument/2006/relationships/image" Target="../media/image6.jpeg"/><Relationship Id="rId5" Type="http://schemas.openxmlformats.org/officeDocument/2006/relationships/slide" Target="slide13.xml"/><Relationship Id="rId15" Type="http://schemas.openxmlformats.org/officeDocument/2006/relationships/slide" Target="slide11.xml"/><Relationship Id="rId10" Type="http://schemas.openxmlformats.org/officeDocument/2006/relationships/slide" Target="slide17.xml"/><Relationship Id="rId19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15.xml"/><Relationship Id="rId14" Type="http://schemas.openxmlformats.org/officeDocument/2006/relationships/image" Target="../media/image9.jpeg"/><Relationship Id="rId2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543800" cy="2593975"/>
          </a:xfrm>
        </p:spPr>
        <p:txBody>
          <a:bodyPr/>
          <a:lstStyle/>
          <a:p>
            <a:r>
              <a:rPr lang="hr-HR" dirty="0" smtClean="0"/>
              <a:t>Unutarnji dijelovi računala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Matična</a:t>
            </a:r>
            <a:r>
              <a:rPr lang="hr-HR" dirty="0" smtClean="0"/>
              <a:t>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Motherboard</a:t>
            </a:r>
            <a:r>
              <a:rPr lang="hr-HR" dirty="0" smtClean="0"/>
              <a:t>) tiskana ploča osnova je središnje jedinice računala. </a:t>
            </a:r>
          </a:p>
          <a:p>
            <a:r>
              <a:rPr lang="hr-HR" dirty="0" smtClean="0"/>
              <a:t>Na nju se postavljaju ili priključuju svi ostali dijelovi računala (procesor, spremnici i dodatne kartice). </a:t>
            </a:r>
          </a:p>
          <a:p>
            <a:r>
              <a:rPr lang="hr-HR" dirty="0" smtClean="0"/>
              <a:t>Uređaji koji nisu neposredno spojeni na matičnu ploču s njom se povezuju </a:t>
            </a:r>
            <a:r>
              <a:rPr lang="hr-HR" b="1" dirty="0" smtClean="0"/>
              <a:t>kablovima</a:t>
            </a:r>
            <a:r>
              <a:rPr lang="hr-HR" dirty="0" smtClean="0"/>
              <a:t>. </a:t>
            </a:r>
          </a:p>
          <a:p>
            <a:r>
              <a:rPr lang="hr-HR" dirty="0" smtClean="0"/>
              <a:t>Matična ploča omogućuje prenošenje podataka i komunikaciju između priključenih uređaja.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Matična ploča 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Procesor </a:t>
            </a:r>
            <a:br>
              <a:rPr lang="hr-HR" dirty="0"/>
            </a:br>
            <a:endParaRPr lang="en-GB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355699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Mikroprocesor (ili skraćeno procesor) je središnji sklop PC računala jer osim što obrađuje podatke,  upravlja i nadzire radom cijelog računala.</a:t>
            </a:r>
          </a:p>
          <a:p>
            <a:r>
              <a:rPr lang="hr-HR" dirty="0" smtClean="0"/>
              <a:t>Dva su glavna proizvođača procesora: Intel i AMD. Ti procesori ne rade na isti način, pa zahtijevaju ugradnju drugačijih komponenti u računalo.</a:t>
            </a:r>
          </a:p>
          <a:p>
            <a:r>
              <a:rPr lang="hr-HR" dirty="0" smtClean="0"/>
              <a:t>Brzinu mjerimo u </a:t>
            </a:r>
            <a:r>
              <a:rPr lang="hr-HR" dirty="0" err="1" smtClean="0"/>
              <a:t>GHz</a:t>
            </a:r>
            <a:r>
              <a:rPr lang="hr-HR" dirty="0" smtClean="0"/>
              <a:t> (</a:t>
            </a:r>
            <a:r>
              <a:rPr lang="hr-HR" dirty="0" err="1" smtClean="0"/>
              <a:t>Gigahertz</a:t>
            </a:r>
            <a:r>
              <a:rPr lang="hr-HR" dirty="0" smtClean="0"/>
              <a:t>).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96950"/>
            <a:ext cx="3810000" cy="3810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125290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5971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oolers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81555"/>
            <a:ext cx="3568092" cy="31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Napajanje i hladnjaci</a:t>
            </a:r>
            <a:endParaRPr lang="en-GB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052936"/>
          </a:xfrm>
        </p:spPr>
        <p:txBody>
          <a:bodyPr/>
          <a:lstStyle/>
          <a:p>
            <a:pPr marL="285750" indent="-285750">
              <a:spcBef>
                <a:spcPct val="50000"/>
              </a:spcBef>
            </a:pPr>
            <a:r>
              <a:rPr lang="hr-HR" dirty="0" smtClean="0"/>
              <a:t>Napajanje računala - u računalu osigurava stabilan napon i struju za sve komponente računala.</a:t>
            </a:r>
          </a:p>
          <a:p>
            <a:pPr marL="285750" indent="-285750">
              <a:spcBef>
                <a:spcPct val="50000"/>
              </a:spcBef>
            </a:pPr>
            <a:r>
              <a:rPr lang="hr-HR" dirty="0" smtClean="0"/>
              <a:t>U kućište je ugrađen glavni ventilator koji sa stražnje strane isisava zagrijani zrak.</a:t>
            </a:r>
          </a:p>
          <a:p>
            <a:pPr marL="285750" indent="-285750">
              <a:spcBef>
                <a:spcPct val="50000"/>
              </a:spcBef>
            </a:pPr>
            <a:r>
              <a:rPr lang="hr-HR" dirty="0" smtClean="0"/>
              <a:t>Uređaji u kućištu se tijekom rada toliko zagrijavaju da je potrebno osigurati  dodatno hlađenje.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en-GB" sz="1800" dirty="0" smtClean="0"/>
          </a:p>
          <a:p>
            <a:pPr marL="285750" indent="-285750">
              <a:spcBef>
                <a:spcPct val="50000"/>
              </a:spcBef>
            </a:pPr>
            <a:endParaRPr lang="en-GB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08708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Središnja memorija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RAM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67544" y="1412776"/>
            <a:ext cx="5987008" cy="4277072"/>
          </a:xfrm>
        </p:spPr>
        <p:txBody>
          <a:bodyPr>
            <a:noAutofit/>
          </a:bodyPr>
          <a:lstStyle/>
          <a:p>
            <a:pPr indent="-342900">
              <a:spcBef>
                <a:spcPct val="50000"/>
              </a:spcBef>
            </a:pPr>
            <a:r>
              <a:rPr lang="hr-HR" dirty="0" smtClean="0"/>
              <a:t>Kada se pokrene program u računalu, on se iz vanjske, trajne memorije smjesti u </a:t>
            </a:r>
            <a:r>
              <a:rPr lang="hr-HR" b="1" dirty="0" smtClean="0"/>
              <a:t>središnju, privremenu memoriju -RAM </a:t>
            </a:r>
          </a:p>
          <a:p>
            <a:pPr indent="-342900">
              <a:spcBef>
                <a:spcPct val="50000"/>
              </a:spcBef>
            </a:pPr>
            <a:r>
              <a:rPr lang="hr-HR" dirty="0" smtClean="0"/>
              <a:t>Kada program završi s radom, briše se iz središnje memorije kako bi se osigurao prostor za nove programe.</a:t>
            </a:r>
          </a:p>
          <a:p>
            <a:pPr indent="-342900">
              <a:spcBef>
                <a:spcPct val="50000"/>
              </a:spcBef>
            </a:pPr>
            <a:r>
              <a:rPr lang="hr-HR" dirty="0" smtClean="0"/>
              <a:t>Problem ove memorije je što ne može trajno pamtiti podatke. Ako u računalu nestane struje, svi podaci trenutno upisani u RAM memoriji nepovratno se izgube (ako prije toga nisu bili spremljeni u vanjsku, trajnu memoriju.</a:t>
            </a:r>
            <a:endParaRPr lang="en-GB" dirty="0" smtClean="0"/>
          </a:p>
          <a:p>
            <a:pPr indent="-342900">
              <a:spcBef>
                <a:spcPct val="50000"/>
              </a:spcBef>
            </a:pPr>
            <a:endParaRPr lang="en-GB" dirty="0" smtClean="0"/>
          </a:p>
          <a:p>
            <a:endParaRPr lang="hr-H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2" b="5255"/>
          <a:stretch>
            <a:fillRect/>
          </a:stretch>
        </p:blipFill>
        <p:spPr bwMode="auto">
          <a:xfrm>
            <a:off x="4644008" y="3173909"/>
            <a:ext cx="3816423" cy="36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8940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87"/>
          <a:stretch/>
        </p:blipFill>
        <p:spPr bwMode="auto">
          <a:xfrm>
            <a:off x="3131840" y="3538325"/>
            <a:ext cx="4446984" cy="33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Tvrdi </a:t>
            </a:r>
            <a:r>
              <a:rPr lang="hr-HR" dirty="0"/>
              <a:t>disk </a:t>
            </a:r>
            <a:endParaRPr lang="en-GB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05064"/>
          </a:xfrm>
        </p:spPr>
        <p:txBody>
          <a:bodyPr>
            <a:normAutofit/>
          </a:bodyPr>
          <a:lstStyle/>
          <a:p>
            <a:r>
              <a:rPr lang="hr-HR" b="1" dirty="0" smtClean="0"/>
              <a:t>Tvrdi disk </a:t>
            </a:r>
            <a:r>
              <a:rPr lang="hr-HR" dirty="0" err="1" smtClean="0"/>
              <a:t>engl</a:t>
            </a:r>
            <a:r>
              <a:rPr lang="hr-HR" dirty="0" smtClean="0"/>
              <a:t>.</a:t>
            </a:r>
            <a:r>
              <a:rPr lang="hr-HR" dirty="0" smtClean="0">
                <a:cs typeface="Arial" charset="0"/>
              </a:rPr>
              <a:t> </a:t>
            </a:r>
            <a:r>
              <a:rPr lang="hr-HR" b="1" i="1" dirty="0" err="1" smtClean="0"/>
              <a:t>H</a:t>
            </a:r>
            <a:r>
              <a:rPr lang="hr-HR" i="1" dirty="0" err="1" smtClean="0"/>
              <a:t>ard</a:t>
            </a:r>
            <a:r>
              <a:rPr lang="hr-HR" i="1" dirty="0" smtClean="0">
                <a:cs typeface="Arial" charset="0"/>
              </a:rPr>
              <a:t> </a:t>
            </a:r>
            <a:r>
              <a:rPr lang="hr-HR" b="1" i="1" dirty="0" smtClean="0"/>
              <a:t>D</a:t>
            </a:r>
            <a:r>
              <a:rPr lang="hr-HR" i="1" dirty="0" smtClean="0"/>
              <a:t>isk </a:t>
            </a:r>
            <a:r>
              <a:rPr lang="hr-HR" b="1" i="1" dirty="0" err="1" smtClean="0"/>
              <a:t>D</a:t>
            </a:r>
            <a:r>
              <a:rPr lang="hr-HR" i="1" dirty="0" err="1" smtClean="0">
                <a:cs typeface="Arial" charset="0"/>
              </a:rPr>
              <a:t>rive</a:t>
            </a:r>
            <a:r>
              <a:rPr lang="hr-HR" dirty="0" smtClean="0"/>
              <a:t> (HDD) standardni je uređaj vanjske memorije za trajnu pohranu velike količine podataka.</a:t>
            </a:r>
          </a:p>
          <a:p>
            <a:r>
              <a:rPr lang="hr-HR" dirty="0" smtClean="0"/>
              <a:t>Čvrsti disk ima diskove od metala, keramike premazane magnetskim slojem hermetički zatvorene u metalno kućište. To omogućava da se diskovi vrte velikom brzinom.</a:t>
            </a:r>
          </a:p>
          <a:p>
            <a:r>
              <a:rPr lang="hr-HR" dirty="0" smtClean="0"/>
              <a:t>Svojim kapacitetom (i preko 1 TB) premašuje sve ostale uređaje za trajnu pohranu podataka.</a:t>
            </a:r>
            <a:endParaRPr lang="en-GB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23137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06" b="22218"/>
          <a:stretch/>
        </p:blipFill>
        <p:spPr bwMode="auto">
          <a:xfrm>
            <a:off x="5796136" y="1772816"/>
            <a:ext cx="2616115" cy="15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fa udžbenici\alfic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634000"/>
            <a:ext cx="1132770" cy="1224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CD/DVD uređaj</a:t>
            </a:r>
            <a:endParaRPr lang="en-GB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323528" y="1268760"/>
            <a:ext cx="7620000" cy="3744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sz="2000" b="1" dirty="0" smtClean="0">
                <a:cs typeface="Arial" charset="0"/>
              </a:rPr>
              <a:t>CD</a:t>
            </a:r>
            <a:r>
              <a:rPr lang="hr-HR" sz="2000" b="1" dirty="0" smtClean="0"/>
              <a:t> uređaj</a:t>
            </a:r>
            <a:r>
              <a:rPr lang="hr-HR" sz="2000" dirty="0" smtClean="0"/>
              <a:t> (pogon): uređaj</a:t>
            </a:r>
            <a:r>
              <a:rPr lang="hr-HR" sz="2000" dirty="0" smtClean="0">
                <a:cs typeface="Arial" charset="0"/>
              </a:rPr>
              <a:t> </a:t>
            </a:r>
            <a:r>
              <a:rPr lang="hr-HR" sz="2000" dirty="0" smtClean="0"/>
              <a:t>vanjske trajne memorije </a:t>
            </a:r>
            <a:r>
              <a:rPr lang="hr-HR" sz="2000" dirty="0" smtClean="0">
                <a:cs typeface="Arial" charset="0"/>
              </a:rPr>
              <a:t>za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rad s </a:t>
            </a:r>
            <a:r>
              <a:rPr lang="hr-HR" sz="2000" dirty="0" err="1" smtClean="0">
                <a:cs typeface="Arial" charset="0"/>
              </a:rPr>
              <a:t>kompak</a:t>
            </a:r>
            <a:r>
              <a:rPr lang="hr-HR" sz="2000" dirty="0" err="1" smtClean="0"/>
              <a:t>t</a:t>
            </a:r>
            <a:r>
              <a:rPr lang="hr-HR" sz="2000" dirty="0" smtClean="0">
                <a:cs typeface="Arial" charset="0"/>
              </a:rPr>
              <a:t> disk</a:t>
            </a:r>
            <a:r>
              <a:rPr lang="hr-HR" sz="2000" dirty="0" smtClean="0"/>
              <a:t>om</a:t>
            </a:r>
            <a:r>
              <a:rPr lang="hr-HR" sz="2000" dirty="0" smtClean="0">
                <a:cs typeface="Arial" charset="0"/>
              </a:rPr>
              <a:t> </a:t>
            </a:r>
            <a:r>
              <a:rPr lang="hr-HR" sz="2000" dirty="0" smtClean="0"/>
              <a:t>(</a:t>
            </a:r>
            <a:r>
              <a:rPr lang="hr-HR" sz="2000" b="1" i="1" dirty="0" err="1" smtClean="0"/>
              <a:t>C</a:t>
            </a:r>
            <a:r>
              <a:rPr lang="hr-HR" sz="2000" i="1" dirty="0" err="1" smtClean="0"/>
              <a:t>ompact</a:t>
            </a:r>
            <a:r>
              <a:rPr lang="hr-HR" sz="2000" i="1" dirty="0" smtClean="0"/>
              <a:t> </a:t>
            </a:r>
            <a:r>
              <a:rPr lang="hr-HR" sz="2000" b="1" i="1" dirty="0" smtClean="0"/>
              <a:t>D</a:t>
            </a:r>
            <a:r>
              <a:rPr lang="hr-HR" sz="2000" i="1" dirty="0" smtClean="0"/>
              <a:t>isk</a:t>
            </a:r>
            <a:r>
              <a:rPr lang="hr-HR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hr-HR" sz="2000" b="1" dirty="0" err="1" smtClean="0"/>
              <a:t>Kompakt</a:t>
            </a:r>
            <a:r>
              <a:rPr lang="hr-HR" sz="2000" b="1" dirty="0" smtClean="0"/>
              <a:t> disk (CD)</a:t>
            </a:r>
            <a:r>
              <a:rPr lang="hr-HR" sz="2000" dirty="0" smtClean="0">
                <a:cs typeface="Arial" charset="0"/>
              </a:rPr>
              <a:t>: </a:t>
            </a:r>
            <a:endParaRPr lang="hr-HR" sz="2000" dirty="0" smtClean="0"/>
          </a:p>
          <a:p>
            <a:pPr lvl="1">
              <a:spcBef>
                <a:spcPts val="0"/>
              </a:spcBef>
            </a:pPr>
            <a:r>
              <a:rPr lang="hr-HR" dirty="0" smtClean="0">
                <a:cs typeface="Arial" charset="0"/>
              </a:rPr>
              <a:t>opti</a:t>
            </a:r>
            <a:r>
              <a:rPr lang="hr-HR" dirty="0" smtClean="0"/>
              <a:t>č</a:t>
            </a:r>
            <a:r>
              <a:rPr lang="hr-HR" dirty="0" smtClean="0">
                <a:cs typeface="Arial" charset="0"/>
              </a:rPr>
              <a:t>ki nosi</a:t>
            </a:r>
            <a:r>
              <a:rPr lang="hr-HR" dirty="0" smtClean="0"/>
              <a:t>la</a:t>
            </a:r>
            <a:r>
              <a:rPr lang="hr-HR" dirty="0" smtClean="0">
                <a:cs typeface="Arial" charset="0"/>
              </a:rPr>
              <a:t>c podataka kapacitet</a:t>
            </a:r>
            <a:r>
              <a:rPr lang="hr-HR" dirty="0" smtClean="0"/>
              <a:t>a</a:t>
            </a:r>
            <a:r>
              <a:rPr lang="hr-HR" dirty="0" smtClean="0">
                <a:cs typeface="Arial" charset="0"/>
              </a:rPr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cs typeface="Arial" charset="0"/>
              </a:rPr>
              <a:t>650</a:t>
            </a:r>
            <a:r>
              <a:rPr lang="hr-HR" dirty="0" smtClean="0"/>
              <a:t>-700</a:t>
            </a:r>
            <a:r>
              <a:rPr lang="hr-HR" dirty="0" smtClean="0">
                <a:cs typeface="Arial" charset="0"/>
              </a:rPr>
              <a:t>MB</a:t>
            </a:r>
            <a:endParaRPr lang="hr-HR" dirty="0" smtClean="0"/>
          </a:p>
          <a:p>
            <a:pPr lvl="1">
              <a:spcBef>
                <a:spcPts val="0"/>
              </a:spcBef>
            </a:pPr>
            <a:r>
              <a:rPr lang="hr-HR" dirty="0" smtClean="0">
                <a:cs typeface="Arial" charset="0"/>
              </a:rPr>
              <a:t>zapis podataka pomo</a:t>
            </a:r>
            <a:r>
              <a:rPr lang="hr-HR" dirty="0" smtClean="0"/>
              <a:t>ć</a:t>
            </a:r>
            <a:r>
              <a:rPr lang="hr-HR" dirty="0" smtClean="0">
                <a:cs typeface="Arial" charset="0"/>
              </a:rPr>
              <a:t>u lasera</a:t>
            </a:r>
            <a:endParaRPr lang="hr-HR" dirty="0" smtClean="0"/>
          </a:p>
          <a:p>
            <a:pPr lvl="1">
              <a:spcBef>
                <a:spcPts val="0"/>
              </a:spcBef>
            </a:pPr>
            <a:r>
              <a:rPr lang="hr-HR" dirty="0" smtClean="0"/>
              <a:t>trajnost podataka vrlo duga</a:t>
            </a:r>
          </a:p>
          <a:p>
            <a:pPr lvl="1">
              <a:spcBef>
                <a:spcPts val="0"/>
              </a:spcBef>
            </a:pPr>
            <a:r>
              <a:rPr lang="hr-HR" dirty="0" smtClean="0"/>
              <a:t>osjetljivost na ogrebotine, prašinu i sunčevu svjetlost.</a:t>
            </a:r>
          </a:p>
          <a:p>
            <a:pPr>
              <a:spcBef>
                <a:spcPts val="0"/>
              </a:spcBef>
            </a:pPr>
            <a:r>
              <a:rPr lang="hr-HR" sz="2000" b="1" dirty="0" smtClean="0">
                <a:cs typeface="Arial" charset="0"/>
              </a:rPr>
              <a:t>DVD</a:t>
            </a:r>
            <a:r>
              <a:rPr lang="hr-HR" sz="2000" b="1" dirty="0" smtClean="0"/>
              <a:t> uređaj (pogon)</a:t>
            </a:r>
            <a:r>
              <a:rPr lang="hr-HR" sz="2000" dirty="0" smtClean="0"/>
              <a:t>:</a:t>
            </a:r>
            <a:r>
              <a:rPr lang="hr-HR" sz="2000" dirty="0" smtClean="0">
                <a:cs typeface="Arial" charset="0"/>
              </a:rPr>
              <a:t> </a:t>
            </a:r>
            <a:endParaRPr lang="hr-HR" sz="2000" dirty="0" smtClean="0"/>
          </a:p>
          <a:p>
            <a:pPr lvl="1">
              <a:spcBef>
                <a:spcPts val="0"/>
              </a:spcBef>
            </a:pPr>
            <a:r>
              <a:rPr lang="hr-HR" dirty="0" smtClean="0"/>
              <a:t>d</a:t>
            </a:r>
            <a:r>
              <a:rPr lang="hr-HR" dirty="0" smtClean="0">
                <a:cs typeface="Arial" charset="0"/>
              </a:rPr>
              <a:t>igitalni </a:t>
            </a:r>
            <a:r>
              <a:rPr lang="hr-HR" dirty="0" smtClean="0"/>
              <a:t>v</a:t>
            </a:r>
            <a:r>
              <a:rPr lang="hr-HR" dirty="0" smtClean="0">
                <a:cs typeface="Arial" charset="0"/>
              </a:rPr>
              <a:t>išenamjenski ure</a:t>
            </a:r>
            <a:r>
              <a:rPr lang="hr-HR" dirty="0" smtClean="0"/>
              <a:t>đ</a:t>
            </a:r>
            <a:r>
              <a:rPr lang="hr-HR" dirty="0" smtClean="0">
                <a:cs typeface="Arial" charset="0"/>
              </a:rPr>
              <a:t>aj</a:t>
            </a:r>
            <a:endParaRPr lang="hr-HR" dirty="0" smtClean="0"/>
          </a:p>
          <a:p>
            <a:pPr lvl="1">
              <a:spcBef>
                <a:spcPts val="0"/>
              </a:spcBef>
            </a:pPr>
            <a:r>
              <a:rPr lang="hr-HR" dirty="0" smtClean="0">
                <a:cs typeface="Arial" charset="0"/>
              </a:rPr>
              <a:t>kapacitet </a:t>
            </a:r>
            <a:r>
              <a:rPr lang="hr-HR" dirty="0" smtClean="0"/>
              <a:t>medija od</a:t>
            </a:r>
            <a:r>
              <a:rPr lang="hr-HR" dirty="0" smtClean="0">
                <a:cs typeface="Arial" charset="0"/>
              </a:rPr>
              <a:t> 4,7 Gb </a:t>
            </a:r>
            <a:r>
              <a:rPr lang="hr-HR" dirty="0" smtClean="0"/>
              <a:t>i više (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dirty="0" smtClean="0">
                <a:cs typeface="Arial" charset="0"/>
              </a:rPr>
              <a:t>za distribuciju filmova</a:t>
            </a:r>
            <a:r>
              <a:rPr lang="hr-HR" dirty="0" smtClean="0"/>
              <a:t> i </a:t>
            </a:r>
            <a:r>
              <a:rPr lang="hr-HR" dirty="0" err="1" smtClean="0">
                <a:cs typeface="Arial" charset="0"/>
              </a:rPr>
              <a:t>sl</a:t>
            </a:r>
            <a:r>
              <a:rPr lang="hr-HR" dirty="0" smtClean="0">
                <a:cs typeface="Arial" charset="0"/>
              </a:rPr>
              <a:t>.)</a:t>
            </a:r>
            <a:endParaRPr lang="hr-HR" dirty="0" smtClean="0"/>
          </a:p>
          <a:p>
            <a:pPr>
              <a:spcBef>
                <a:spcPts val="0"/>
              </a:spcBef>
            </a:pPr>
            <a:endParaRPr lang="hr-HR" sz="2000" dirty="0"/>
          </a:p>
        </p:txBody>
      </p:sp>
      <p:sp>
        <p:nvSpPr>
          <p:cNvPr id="11" name="Pravokutni oblačić 10"/>
          <p:cNvSpPr/>
          <p:nvPr/>
        </p:nvSpPr>
        <p:spPr>
          <a:xfrm>
            <a:off x="899592" y="4725144"/>
            <a:ext cx="2880320" cy="1224136"/>
          </a:xfrm>
          <a:prstGeom prst="wedgeRectCallout">
            <a:avLst>
              <a:gd name="adj1" fmla="val -59060"/>
              <a:gd name="adj2" fmla="val -4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b="1" dirty="0" smtClean="0"/>
              <a:t>Vrste CD uređaja: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>
                <a:cs typeface="Arial" charset="0"/>
              </a:rPr>
              <a:t>- CD-ROM </a:t>
            </a:r>
            <a:r>
              <a:rPr lang="hr-HR" sz="1400" dirty="0" smtClean="0"/>
              <a:t>(</a:t>
            </a:r>
            <a:r>
              <a:rPr lang="hr-HR" sz="1400" i="1" dirty="0" err="1" smtClean="0"/>
              <a:t>Read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Only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Memory</a:t>
            </a:r>
            <a:r>
              <a:rPr lang="hr-HR" sz="1400" dirty="0" smtClean="0"/>
              <a:t>)         </a:t>
            </a:r>
            <a:br>
              <a:rPr lang="hr-HR" sz="1400" dirty="0" smtClean="0"/>
            </a:br>
            <a:r>
              <a:rPr lang="hr-HR" sz="1400" dirty="0" smtClean="0"/>
              <a:t>- </a:t>
            </a:r>
            <a:r>
              <a:rPr lang="hr-HR" sz="1400" dirty="0" smtClean="0">
                <a:cs typeface="Arial" charset="0"/>
              </a:rPr>
              <a:t>CD-R</a:t>
            </a:r>
            <a:r>
              <a:rPr lang="hr-HR" sz="1400" dirty="0" smtClean="0"/>
              <a:t>/</a:t>
            </a:r>
            <a:r>
              <a:rPr lang="hr-HR" sz="1400" dirty="0" smtClean="0">
                <a:cs typeface="Arial" charset="0"/>
              </a:rPr>
              <a:t>W</a:t>
            </a:r>
            <a:r>
              <a:rPr lang="hr-HR" sz="1400" dirty="0" smtClean="0"/>
              <a:t> (</a:t>
            </a:r>
            <a:r>
              <a:rPr lang="hr-HR" sz="1400" i="1" dirty="0" err="1" smtClean="0"/>
              <a:t>Read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and</a:t>
            </a:r>
            <a:r>
              <a:rPr lang="hr-HR" sz="1400" i="1" dirty="0" smtClean="0"/>
              <a:t> </a:t>
            </a:r>
            <a:r>
              <a:rPr lang="hr-HR" sz="1400" i="1" dirty="0" err="1" smtClean="0"/>
              <a:t>Write</a:t>
            </a:r>
            <a:r>
              <a:rPr lang="hr-HR" sz="1400" dirty="0" smtClean="0"/>
              <a:t>) “pržilica”</a:t>
            </a:r>
            <a:br>
              <a:rPr lang="hr-HR" sz="1400" dirty="0" smtClean="0"/>
            </a:br>
            <a:r>
              <a:rPr lang="hr-HR" sz="1400" dirty="0" smtClean="0"/>
              <a:t>- CD+DVD kombinirani uređaji</a:t>
            </a:r>
            <a:endParaRPr lang="en-GB" sz="1400" dirty="0" smtClean="0"/>
          </a:p>
          <a:p>
            <a:endParaRPr lang="hr-HR" sz="1400" dirty="0"/>
          </a:p>
        </p:txBody>
      </p:sp>
      <p:sp>
        <p:nvSpPr>
          <p:cNvPr id="12" name="Pravokutni oblačić 11"/>
          <p:cNvSpPr/>
          <p:nvPr/>
        </p:nvSpPr>
        <p:spPr>
          <a:xfrm>
            <a:off x="3851920" y="4725144"/>
            <a:ext cx="2736304" cy="1224136"/>
          </a:xfrm>
          <a:prstGeom prst="wedgeRectCallout">
            <a:avLst>
              <a:gd name="adj1" fmla="val 57687"/>
              <a:gd name="adj2" fmla="val -24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b="1" dirty="0" smtClean="0"/>
              <a:t>Vrste CD medija: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>
                <a:cs typeface="Arial" charset="0"/>
              </a:rPr>
              <a:t>- CD-R (</a:t>
            </a:r>
            <a:r>
              <a:rPr lang="hr-HR" sz="1400" i="1" dirty="0" err="1" smtClean="0"/>
              <a:t>Recordable</a:t>
            </a:r>
            <a:r>
              <a:rPr lang="hr-HR" sz="1400" dirty="0" smtClean="0">
                <a:cs typeface="Arial" charset="0"/>
              </a:rPr>
              <a:t>)</a:t>
            </a:r>
            <a:r>
              <a:rPr lang="hr-HR" sz="1400" dirty="0" smtClean="0"/>
              <a:t> jedno snimanje</a:t>
            </a:r>
            <a:r>
              <a:rPr lang="hr-HR" sz="1400" dirty="0" smtClean="0">
                <a:cs typeface="Arial" charset="0"/>
              </a:rPr>
              <a:t> </a:t>
            </a: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/>
              <a:t>- </a:t>
            </a:r>
            <a:r>
              <a:rPr lang="hr-HR" sz="1400" dirty="0" smtClean="0">
                <a:cs typeface="Arial" charset="0"/>
              </a:rPr>
              <a:t>CD-RW</a:t>
            </a:r>
            <a:r>
              <a:rPr lang="hr-HR" sz="1400" dirty="0" smtClean="0"/>
              <a:t> (</a:t>
            </a:r>
            <a:r>
              <a:rPr lang="hr-HR" sz="1400" i="1" dirty="0" err="1" smtClean="0"/>
              <a:t>ReWritable</a:t>
            </a:r>
            <a:r>
              <a:rPr lang="hr-HR" sz="1400" dirty="0" smtClean="0"/>
              <a:t>) više snimanja i brisanja (do 1000 puta)</a:t>
            </a:r>
            <a:endParaRPr lang="en-GB" sz="1400" dirty="0" smtClean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41457080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9712" y="3178136"/>
            <a:ext cx="5626100" cy="35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Grafička kartica </a:t>
            </a:r>
            <a:r>
              <a:rPr lang="hr-HR" dirty="0"/>
              <a:t/>
            </a:r>
            <a:br>
              <a:rPr lang="hr-HR" dirty="0"/>
            </a:br>
            <a:endParaRPr lang="en-GB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hr-HR" b="1" dirty="0" smtClean="0"/>
              <a:t>Grafička kartica</a:t>
            </a:r>
            <a:r>
              <a:rPr lang="hr-HR" dirty="0" smtClean="0"/>
              <a:t> omogućava prikaz slike na zaslonu monitora. Pretvara podatke koje računalo obrađuje u sliku</a:t>
            </a:r>
            <a:r>
              <a:rPr lang="hr-HR" dirty="0" smtClean="0">
                <a:solidFill>
                  <a:srgbClr val="FF0000"/>
                </a:solidFill>
              </a:rPr>
              <a:t>. </a:t>
            </a:r>
          </a:p>
          <a:p>
            <a:pPr marL="285750" indent="-285750"/>
            <a:r>
              <a:rPr lang="hr-HR" dirty="0" smtClean="0"/>
              <a:t>O grafičkoj kartici ovisi kvaliteta slike na ekranu, kvaliteta rada s grafičkim programima (crtanje, obrada slike, igranje igrica i općenito sve što je vezano za sliku).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892735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87824" y="3215829"/>
            <a:ext cx="5126236" cy="36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Zvučna kartica </a:t>
            </a:r>
            <a:r>
              <a:rPr lang="hr-HR" dirty="0"/>
              <a:t/>
            </a:r>
            <a:br>
              <a:rPr lang="hr-HR" dirty="0"/>
            </a:br>
            <a:endParaRPr lang="en-GB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hr-HR" b="1" dirty="0" smtClean="0"/>
              <a:t>Zvučna kartica</a:t>
            </a:r>
            <a:r>
              <a:rPr lang="hr-HR" dirty="0" smtClean="0"/>
              <a:t> omogućava reprodukciju zvuka u računalu. </a:t>
            </a:r>
          </a:p>
          <a:p>
            <a:pPr marL="285750" indent="-285750"/>
            <a:r>
              <a:rPr lang="hr-HR" dirty="0" smtClean="0"/>
              <a:t>Konektori na zvučnoj kartici omogućavaju spajanje zvučnika, mikrofona, igrače palice te unos zvuka iz nekih drugih uređaja.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38478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Mrežna kartica </a:t>
            </a:r>
            <a:br>
              <a:rPr lang="hr-HR" smtClean="0"/>
            </a:br>
            <a:endParaRPr lang="en-GB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Mrežna kartica </a:t>
            </a:r>
            <a:r>
              <a:rPr lang="hr-HR" dirty="0" smtClean="0"/>
              <a:t>omogućava povezivanje dva ili više računala u mrežu kako bi računalo moglo direktno komunicirati i razmjenjivati podatke. </a:t>
            </a:r>
          </a:p>
          <a:p>
            <a:endParaRPr lang="hr-H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78050" y="2818532"/>
            <a:ext cx="3906118" cy="39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316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b="1" dirty="0" smtClean="0"/>
              <a:t>Središnju (sistemsku) jedinicu</a:t>
            </a:r>
            <a:r>
              <a:rPr lang="hr-HR" dirty="0" smtClean="0"/>
              <a:t> za obradu podataka čini kućište u kojem su objedinjeni matična ploča, procesor, spremnici računala (središnji i pomoćni spremnici) i dodatne kartice (grafička, zvučna, mrežna) u jedinstvenu povezanu cjelinu.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Vrsta jedinica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9" y="3068960"/>
            <a:ext cx="5165090" cy="331278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epeza_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19400" y="609600"/>
            <a:ext cx="5610252" cy="5676920"/>
          </a:xfrm>
          <a:prstGeom prst="rect">
            <a:avLst/>
          </a:prstGeom>
          <a:noFill/>
        </p:spPr>
      </p:pic>
      <p:sp>
        <p:nvSpPr>
          <p:cNvPr id="45059" name="Rectangle 3">
            <a:hlinkClick r:id="rId3" action="ppaction://hlinksldjump" tooltip="Matična ploča"/>
          </p:cNvPr>
          <p:cNvSpPr>
            <a:spLocks noChangeArrowheads="1"/>
          </p:cNvSpPr>
          <p:nvPr/>
        </p:nvSpPr>
        <p:spPr bwMode="auto">
          <a:xfrm>
            <a:off x="4716463" y="3933825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60" name="Rectangle 4">
            <a:hlinkClick r:id="rId4" action="ppaction://hlinksldjump" tooltip="Disketni uređaj"/>
          </p:cNvPr>
          <p:cNvSpPr>
            <a:spLocks noChangeArrowheads="1"/>
          </p:cNvSpPr>
          <p:nvPr/>
        </p:nvSpPr>
        <p:spPr bwMode="auto">
          <a:xfrm>
            <a:off x="3352800" y="39624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61" name="Rectangle 5">
            <a:hlinkClick r:id="rId5" action="ppaction://hlinksldjump" tooltip="Čvrsti disk"/>
          </p:cNvPr>
          <p:cNvSpPr>
            <a:spLocks noChangeArrowheads="1"/>
          </p:cNvSpPr>
          <p:nvPr/>
        </p:nvSpPr>
        <p:spPr bwMode="auto">
          <a:xfrm>
            <a:off x="3276600" y="4800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66" name="Rectangle 10">
            <a:hlinkClick r:id="rId5" action="ppaction://hlinksldjump" tooltip="CD uređaj"/>
          </p:cNvPr>
          <p:cNvSpPr>
            <a:spLocks noChangeArrowheads="1"/>
          </p:cNvSpPr>
          <p:nvPr/>
        </p:nvSpPr>
        <p:spPr bwMode="auto">
          <a:xfrm>
            <a:off x="7086600" y="4114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67" name="Rectangle 11">
            <a:hlinkClick r:id="rId3" action="ppaction://hlinksldjump" tooltip="Hladnjak procesora"/>
          </p:cNvPr>
          <p:cNvSpPr>
            <a:spLocks noChangeArrowheads="1"/>
          </p:cNvSpPr>
          <p:nvPr/>
        </p:nvSpPr>
        <p:spPr bwMode="auto">
          <a:xfrm>
            <a:off x="8077200" y="51054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68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67600" y="5562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69" name="Rectangle 13">
            <a:hlinkClick r:id="rId6" action="ppaction://hlinksldjump" tooltip="RAM memorija"/>
          </p:cNvPr>
          <p:cNvSpPr>
            <a:spLocks noChangeArrowheads="1"/>
          </p:cNvSpPr>
          <p:nvPr/>
        </p:nvSpPr>
        <p:spPr bwMode="auto">
          <a:xfrm>
            <a:off x="7239000" y="59817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00800" y="51054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1" name="Rectangle 15">
            <a:hlinkClick r:id="rId7" action="ppaction://hlinksldjump" tooltip="Grafička kartica"/>
          </p:cNvPr>
          <p:cNvSpPr>
            <a:spLocks noChangeArrowheads="1"/>
          </p:cNvSpPr>
          <p:nvPr/>
        </p:nvSpPr>
        <p:spPr bwMode="auto">
          <a:xfrm>
            <a:off x="5257800" y="50292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2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67200" y="5029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3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96000" y="6858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4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96000" y="1676400"/>
            <a:ext cx="45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40200" y="765175"/>
            <a:ext cx="99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86400" y="914400"/>
            <a:ext cx="53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304800" y="457200"/>
            <a:ext cx="312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hr-HR" sz="2800" dirty="0"/>
              <a:t>Kućište</a:t>
            </a:r>
            <a:r>
              <a:rPr lang="hr-HR" sz="2800" i="1" dirty="0"/>
              <a:t>  </a:t>
            </a:r>
            <a:r>
              <a:rPr lang="hr-HR" sz="2800" dirty="0"/>
              <a:t>– u njega se ugrađuju dijelovi središnje jedinice. Napravljeno je od plastike ili tvrdog lima. </a:t>
            </a:r>
            <a:endParaRPr lang="hr-BA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Prednja strana </a:t>
            </a:r>
            <a:br>
              <a:rPr lang="hr-HR" dirty="0"/>
            </a:br>
            <a:endParaRPr lang="en-GB" dirty="0"/>
          </a:p>
        </p:txBody>
      </p:sp>
      <p:sp>
        <p:nvSpPr>
          <p:cNvPr id="19" name="Rezervirano mjesto sadržaja 18"/>
          <p:cNvSpPr>
            <a:spLocks noGrp="1"/>
          </p:cNvSpPr>
          <p:nvPr>
            <p:ph idx="1"/>
          </p:nvPr>
        </p:nvSpPr>
        <p:spPr>
          <a:xfrm>
            <a:off x="467544" y="1268760"/>
            <a:ext cx="2530624" cy="4800600"/>
          </a:xfrm>
        </p:spPr>
        <p:txBody>
          <a:bodyPr/>
          <a:lstStyle/>
          <a:p>
            <a:r>
              <a:rPr lang="hr-HR" dirty="0" smtClean="0"/>
              <a:t>S prednje se strane nalaze se:</a:t>
            </a:r>
          </a:p>
          <a:p>
            <a:pPr lvl="1"/>
            <a:r>
              <a:rPr lang="hr-HR" dirty="0" smtClean="0"/>
              <a:t>tipke za uključivanje i ponovo pokretanje računala</a:t>
            </a:r>
          </a:p>
          <a:p>
            <a:pPr lvl="1"/>
            <a:r>
              <a:rPr lang="hr-HR" dirty="0" smtClean="0"/>
              <a:t>ladice za CD, DVD i druge optičke medije</a:t>
            </a:r>
          </a:p>
          <a:p>
            <a:pPr lvl="1"/>
            <a:r>
              <a:rPr lang="hr-HR" dirty="0" smtClean="0"/>
              <a:t>novija računala imaju i USB te audio priključke.</a:t>
            </a:r>
          </a:p>
          <a:p>
            <a:endParaRPr lang="hr-H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4" r="16347"/>
          <a:stretch/>
        </p:blipFill>
        <p:spPr bwMode="auto">
          <a:xfrm>
            <a:off x="5181600" y="869951"/>
            <a:ext cx="3094188" cy="45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58061" y="1896292"/>
            <a:ext cx="129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>
                <a:latin typeface="Arial" charset="0"/>
              </a:rPr>
              <a:t>DVD ROM</a:t>
            </a:r>
            <a:endParaRPr lang="en-GB" sz="1600" dirty="0">
              <a:latin typeface="Arial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542609" y="1412966"/>
            <a:ext cx="1066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4521927" y="2367532"/>
            <a:ext cx="1143000" cy="13697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158061" y="2436019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>
                <a:latin typeface="Arial" charset="0"/>
              </a:rPr>
              <a:t>mjesta za dodatne uređaje</a:t>
            </a:r>
            <a:endParaRPr lang="en-GB" sz="1600" dirty="0">
              <a:latin typeface="Arial" charset="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4524102" y="1971105"/>
            <a:ext cx="1143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527951" y="2504505"/>
            <a:ext cx="1103811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012160" y="558924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800" dirty="0" smtClean="0">
                <a:latin typeface="+mj-lt"/>
              </a:rPr>
              <a:t>Uspravno kućište</a:t>
            </a:r>
            <a:endParaRPr lang="en-GB" sz="1800" dirty="0"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149095" y="4255923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>
                <a:latin typeface="Arial" charset="0"/>
              </a:rPr>
              <a:t>Tipka za uključivanje računala</a:t>
            </a:r>
            <a:endParaRPr lang="en-GB" sz="1600" dirty="0">
              <a:latin typeface="Arial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4425989" y="4221087"/>
            <a:ext cx="1730186" cy="4503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130589" y="3462581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>
                <a:latin typeface="Arial" charset="0"/>
              </a:rPr>
              <a:t>USB i audio priključci</a:t>
            </a:r>
            <a:endParaRPr lang="en-GB" sz="1600" dirty="0">
              <a:latin typeface="Arial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4114800" y="3464759"/>
            <a:ext cx="1393304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6024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hlinkClick r:id="rId2" action="ppaction://hlinksldjump" tooltip="Matična ploča"/>
          </p:cNvPr>
          <p:cNvSpPr>
            <a:spLocks noChangeArrowheads="1"/>
          </p:cNvSpPr>
          <p:nvPr/>
        </p:nvSpPr>
        <p:spPr bwMode="auto">
          <a:xfrm>
            <a:off x="4724400" y="39624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27" name="Rectangle 7">
            <a:hlinkClick r:id="rId3" action="ppaction://hlinksldjump" tooltip="Disketni uređaj"/>
          </p:cNvPr>
          <p:cNvSpPr>
            <a:spLocks noChangeArrowheads="1"/>
          </p:cNvSpPr>
          <p:nvPr/>
        </p:nvSpPr>
        <p:spPr bwMode="auto">
          <a:xfrm>
            <a:off x="3352800" y="3962400"/>
            <a:ext cx="99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28" name="Rectangle 8">
            <a:hlinkClick r:id="rId3" action="ppaction://hlinksldjump" tooltip="Čvrsti disk"/>
          </p:cNvPr>
          <p:cNvSpPr>
            <a:spLocks noChangeArrowheads="1"/>
          </p:cNvSpPr>
          <p:nvPr/>
        </p:nvSpPr>
        <p:spPr bwMode="auto">
          <a:xfrm>
            <a:off x="3276600" y="48006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36" name="Rectangle 16">
            <a:hlinkClick r:id="rId4" action="ppaction://hlinksldjump" tooltip="CD uređaj"/>
          </p:cNvPr>
          <p:cNvSpPr>
            <a:spLocks noChangeArrowheads="1"/>
          </p:cNvSpPr>
          <p:nvPr/>
        </p:nvSpPr>
        <p:spPr bwMode="auto">
          <a:xfrm>
            <a:off x="7086600" y="41148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37" name="Rectangle 17">
            <a:hlinkClick r:id="rId5" action="ppaction://hlinksldjump" tooltip="Hladnjak procesora"/>
          </p:cNvPr>
          <p:cNvSpPr>
            <a:spLocks noChangeArrowheads="1"/>
          </p:cNvSpPr>
          <p:nvPr/>
        </p:nvSpPr>
        <p:spPr bwMode="auto">
          <a:xfrm>
            <a:off x="8077200" y="51054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38" name="Rectangle 18">
            <a:hlinkClick r:id="rId6" action="ppaction://hlinksldjump" tooltip="Procesor"/>
          </p:cNvPr>
          <p:cNvSpPr>
            <a:spLocks noChangeArrowheads="1"/>
          </p:cNvSpPr>
          <p:nvPr/>
        </p:nvSpPr>
        <p:spPr bwMode="auto">
          <a:xfrm>
            <a:off x="7467600" y="5562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39" name="Rectangle 19">
            <a:hlinkClick r:id="rId7" action="ppaction://hlinksldjump" tooltip="RAM memorija"/>
          </p:cNvPr>
          <p:cNvSpPr>
            <a:spLocks noChangeArrowheads="1"/>
          </p:cNvSpPr>
          <p:nvPr/>
        </p:nvSpPr>
        <p:spPr bwMode="auto">
          <a:xfrm>
            <a:off x="7239000" y="5981700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40" name="Rectangle 20">
            <a:hlinkClick r:id="rId8" action="ppaction://hlinksldjump" tooltip="Zvučna kartica"/>
          </p:cNvPr>
          <p:cNvSpPr>
            <a:spLocks noChangeArrowheads="1"/>
          </p:cNvSpPr>
          <p:nvPr/>
        </p:nvSpPr>
        <p:spPr bwMode="auto">
          <a:xfrm>
            <a:off x="6400800" y="5105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41" name="Rectangle 21">
            <a:hlinkClick r:id="rId9" action="ppaction://hlinksldjump" tooltip="Grafička kartica"/>
          </p:cNvPr>
          <p:cNvSpPr>
            <a:spLocks noChangeArrowheads="1"/>
          </p:cNvSpPr>
          <p:nvPr/>
        </p:nvSpPr>
        <p:spPr bwMode="auto">
          <a:xfrm>
            <a:off x="5257800" y="5029200"/>
            <a:ext cx="83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42" name="Rectangle 22">
            <a:hlinkClick r:id="rId10" action="ppaction://hlinksldjump" tooltip="Mrežna kartica"/>
          </p:cNvPr>
          <p:cNvSpPr>
            <a:spLocks noChangeArrowheads="1"/>
          </p:cNvSpPr>
          <p:nvPr/>
        </p:nvSpPr>
        <p:spPr bwMode="auto">
          <a:xfrm>
            <a:off x="4267200" y="50292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43" name="Rectangle 23">
            <a:hlinkClick r:id="rId6" action="ppaction://hlinksldjump" tooltip="HDD IDE kabel"/>
          </p:cNvPr>
          <p:cNvSpPr>
            <a:spLocks noChangeArrowheads="1"/>
          </p:cNvSpPr>
          <p:nvPr/>
        </p:nvSpPr>
        <p:spPr bwMode="auto">
          <a:xfrm>
            <a:off x="6096000" y="685800"/>
            <a:ext cx="114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44" name="Rectangle 24">
            <a:hlinkClick r:id="rId6" action="ppaction://hlinksldjump" tooltip="HDD IDE kabel"/>
          </p:cNvPr>
          <p:cNvSpPr>
            <a:spLocks noChangeArrowheads="1"/>
          </p:cNvSpPr>
          <p:nvPr/>
        </p:nvSpPr>
        <p:spPr bwMode="auto">
          <a:xfrm>
            <a:off x="6096000" y="1676400"/>
            <a:ext cx="45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45" name="Rectangle 25">
            <a:hlinkClick r:id="rId6" action="ppaction://hlinksldjump" tooltip="FDD IDE kabel"/>
          </p:cNvPr>
          <p:cNvSpPr>
            <a:spLocks noChangeArrowheads="1"/>
          </p:cNvSpPr>
          <p:nvPr/>
        </p:nvSpPr>
        <p:spPr bwMode="auto">
          <a:xfrm>
            <a:off x="4114800" y="762000"/>
            <a:ext cx="990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146" name="Rectangle 26">
            <a:hlinkClick r:id="rId6" action="ppaction://hlinksldjump" tooltip="Strujni kabel"/>
          </p:cNvPr>
          <p:cNvSpPr>
            <a:spLocks noChangeArrowheads="1"/>
          </p:cNvSpPr>
          <p:nvPr/>
        </p:nvSpPr>
        <p:spPr bwMode="auto">
          <a:xfrm>
            <a:off x="5486400" y="914400"/>
            <a:ext cx="533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4" name="Grupa 23"/>
          <p:cNvGrpSpPr/>
          <p:nvPr/>
        </p:nvGrpSpPr>
        <p:grpSpPr>
          <a:xfrm>
            <a:off x="359321" y="248993"/>
            <a:ext cx="8501557" cy="6244884"/>
            <a:chOff x="111713" y="447912"/>
            <a:chExt cx="8501557" cy="6244884"/>
          </a:xfrm>
        </p:grpSpPr>
        <p:pic>
          <p:nvPicPr>
            <p:cNvPr id="25" name="Slika 24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734" b="14599"/>
            <a:stretch/>
          </p:blipFill>
          <p:spPr>
            <a:xfrm>
              <a:off x="590304" y="5726008"/>
              <a:ext cx="1428750" cy="966788"/>
            </a:xfrm>
            <a:prstGeom prst="rect">
              <a:avLst/>
            </a:prstGeom>
          </p:spPr>
        </p:pic>
        <p:pic>
          <p:nvPicPr>
            <p:cNvPr id="26" name="Slika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76056" y="447912"/>
              <a:ext cx="822748" cy="822748"/>
            </a:xfrm>
            <a:prstGeom prst="rect">
              <a:avLst/>
            </a:prstGeom>
          </p:spPr>
        </p:pic>
        <p:pic>
          <p:nvPicPr>
            <p:cNvPr id="27" name="Slika 2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01" t="3045" r="3875" b="4266"/>
            <a:stretch/>
          </p:blipFill>
          <p:spPr>
            <a:xfrm>
              <a:off x="1698170" y="1284637"/>
              <a:ext cx="5260769" cy="4441371"/>
            </a:xfrm>
            <a:prstGeom prst="rect">
              <a:avLst/>
            </a:prstGeom>
          </p:spPr>
        </p:pic>
        <p:sp>
          <p:nvSpPr>
            <p:cNvPr id="28" name="Strelica zakrivljena dolje 27"/>
            <p:cNvSpPr/>
            <p:nvPr/>
          </p:nvSpPr>
          <p:spPr>
            <a:xfrm flipH="1">
              <a:off x="1187624" y="2348880"/>
              <a:ext cx="1800200" cy="432048"/>
            </a:xfrm>
            <a:prstGeom prst="curvedDownArrow">
              <a:avLst>
                <a:gd name="adj1" fmla="val 25000"/>
                <a:gd name="adj2" fmla="val 124806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procesor</a:t>
              </a:r>
              <a:endPara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9" name="Strelica zakrivljena dolje 28"/>
            <p:cNvSpPr/>
            <p:nvPr/>
          </p:nvSpPr>
          <p:spPr>
            <a:xfrm flipH="1">
              <a:off x="251520" y="1284637"/>
              <a:ext cx="2232248" cy="432048"/>
            </a:xfrm>
            <a:prstGeom prst="curvedDownArrow">
              <a:avLst>
                <a:gd name="adj1" fmla="val 25000"/>
                <a:gd name="adj2" fmla="val 135889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napajanje</a:t>
              </a:r>
              <a:endParaRPr lang="hr-H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30" name="Strelica zakrivljena dolje 29"/>
            <p:cNvSpPr/>
            <p:nvPr/>
          </p:nvSpPr>
          <p:spPr>
            <a:xfrm>
              <a:off x="5652120" y="1916832"/>
              <a:ext cx="2232248" cy="43204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DVD uređaj</a:t>
              </a:r>
              <a:endParaRPr lang="hr-H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1" name="Strelica zakrivljena dolje 30"/>
            <p:cNvSpPr/>
            <p:nvPr/>
          </p:nvSpPr>
          <p:spPr>
            <a:xfrm>
              <a:off x="5669731" y="3491345"/>
              <a:ext cx="2232248" cy="43204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tvrdi disk</a:t>
              </a:r>
              <a:endPara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32" name="Slika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713" y="1716686"/>
              <a:ext cx="951292" cy="881530"/>
            </a:xfrm>
            <a:prstGeom prst="rect">
              <a:avLst/>
            </a:prstGeom>
          </p:spPr>
        </p:pic>
        <p:pic>
          <p:nvPicPr>
            <p:cNvPr id="33" name="Slika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6776" y="2654803"/>
              <a:ext cx="607916" cy="534654"/>
            </a:xfrm>
            <a:prstGeom prst="rect">
              <a:avLst/>
            </a:prstGeom>
          </p:spPr>
        </p:pic>
        <p:pic>
          <p:nvPicPr>
            <p:cNvPr id="34" name="Slika 33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380312" y="3695328"/>
              <a:ext cx="1232958" cy="986366"/>
            </a:xfrm>
            <a:prstGeom prst="rect">
              <a:avLst/>
            </a:prstGeom>
          </p:spPr>
        </p:pic>
        <p:pic>
          <p:nvPicPr>
            <p:cNvPr id="35" name="Slika 34">
              <a:hlinkClick r:id="rId9" action="ppaction://hlinksldjump"/>
            </p:cNvPr>
            <p:cNvPicPr>
              <a:picLocks noChangeAspect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984" b="21246"/>
            <a:stretch/>
          </p:blipFill>
          <p:spPr>
            <a:xfrm>
              <a:off x="7644374" y="2303822"/>
              <a:ext cx="968896" cy="588786"/>
            </a:xfrm>
            <a:prstGeom prst="rect">
              <a:avLst/>
            </a:prstGeom>
          </p:spPr>
        </p:pic>
        <p:pic>
          <p:nvPicPr>
            <p:cNvPr id="36" name="Slika 35">
              <a:hlinkClick r:id="rId19" action="ppaction://hlinksldjump"/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76295" y="5517232"/>
              <a:ext cx="1374738" cy="1011807"/>
            </a:xfrm>
            <a:prstGeom prst="rect">
              <a:avLst/>
            </a:prstGeom>
          </p:spPr>
        </p:pic>
        <p:pic>
          <p:nvPicPr>
            <p:cNvPr id="37" name="Slika 3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350" y="4087134"/>
              <a:ext cx="1188342" cy="743672"/>
            </a:xfrm>
            <a:prstGeom prst="rect">
              <a:avLst/>
            </a:prstGeom>
          </p:spPr>
        </p:pic>
        <p:sp>
          <p:nvSpPr>
            <p:cNvPr id="38" name="Strelica zakrivljena dolje 37"/>
            <p:cNvSpPr/>
            <p:nvPr/>
          </p:nvSpPr>
          <p:spPr>
            <a:xfrm flipH="1">
              <a:off x="740304" y="3978589"/>
              <a:ext cx="1713483" cy="217091"/>
            </a:xfrm>
            <a:prstGeom prst="curvedDownArrow">
              <a:avLst>
                <a:gd name="adj1" fmla="val 9092"/>
                <a:gd name="adj2" fmla="val 124806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</a:t>
              </a:r>
              <a:r>
                <a:rPr lang="hr-HR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rafička kartica</a:t>
              </a:r>
              <a:endPara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Strelica zakrivljena dolje 38"/>
            <p:cNvSpPr/>
            <p:nvPr/>
          </p:nvSpPr>
          <p:spPr>
            <a:xfrm rot="12173173" flipH="1" flipV="1">
              <a:off x="3867421" y="5057030"/>
              <a:ext cx="1800200" cy="432048"/>
            </a:xfrm>
            <a:prstGeom prst="curvedDownArrow">
              <a:avLst>
                <a:gd name="adj1" fmla="val 25000"/>
                <a:gd name="adj2" fmla="val 124806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</a:t>
              </a:r>
              <a:r>
                <a:rPr lang="hr-HR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atična ploča</a:t>
              </a:r>
              <a:endParaRPr lang="hr-H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0" name="Strelica zakrivljena dolje 39"/>
            <p:cNvSpPr/>
            <p:nvPr/>
          </p:nvSpPr>
          <p:spPr>
            <a:xfrm rot="18406319">
              <a:off x="3383870" y="1388997"/>
              <a:ext cx="2232248" cy="43204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RAM memorija</a:t>
              </a:r>
              <a:endParaRPr lang="hr-H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41" name="Slika 4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6760" y="5654263"/>
              <a:ext cx="1219200" cy="874776"/>
            </a:xfrm>
            <a:prstGeom prst="rect">
              <a:avLst/>
            </a:prstGeom>
          </p:spPr>
        </p:pic>
        <p:sp>
          <p:nvSpPr>
            <p:cNvPr id="42" name="Strelica zakrivljena dolje 41"/>
            <p:cNvSpPr/>
            <p:nvPr/>
          </p:nvSpPr>
          <p:spPr>
            <a:xfrm rot="19012048" flipH="1">
              <a:off x="943809" y="5057029"/>
              <a:ext cx="1800200" cy="432048"/>
            </a:xfrm>
            <a:prstGeom prst="curvedDownArrow">
              <a:avLst>
                <a:gd name="adj1" fmla="val 25000"/>
                <a:gd name="adj2" fmla="val 124806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utori za dodatne kartice</a:t>
              </a:r>
              <a:endParaRPr lang="hr-H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70748" y="190500"/>
            <a:ext cx="6711052" cy="1143000"/>
          </a:xfrm>
        </p:spPr>
        <p:txBody>
          <a:bodyPr/>
          <a:lstStyle/>
          <a:p>
            <a:pPr algn="l"/>
            <a:r>
              <a:rPr lang="hr-HR" dirty="0" smtClean="0"/>
              <a:t>Unutrašnjost kućišta</a:t>
            </a:r>
            <a:r>
              <a:rPr lang="hr-HR" dirty="0"/>
              <a:t/>
            </a:r>
            <a:br>
              <a:rPr lang="hr-H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04132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se rear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3" y="990600"/>
            <a:ext cx="3070251" cy="58674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3810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mtClean="0"/>
              <a:t>Stražnja strana</a:t>
            </a:r>
            <a:br>
              <a:rPr lang="hr-HR" smtClean="0"/>
            </a:br>
            <a:endParaRPr lang="en-GB" smtClean="0"/>
          </a:p>
        </p:txBody>
      </p:sp>
      <p:sp>
        <p:nvSpPr>
          <p:cNvPr id="49156" name="Rectangle 4">
            <a:hlinkClick r:id="rId3" action="ppaction://hlinksldjump" tooltip="Utičnice"/>
          </p:cNvPr>
          <p:cNvSpPr>
            <a:spLocks noChangeArrowheads="1"/>
          </p:cNvSpPr>
          <p:nvPr/>
        </p:nvSpPr>
        <p:spPr bwMode="auto">
          <a:xfrm>
            <a:off x="5638800" y="2438400"/>
            <a:ext cx="60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9157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62600" y="4648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648200" y="3352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438400" y="31242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Utičnice (</a:t>
            </a:r>
            <a:r>
              <a:rPr lang="hr-HR" b="0" i="1"/>
              <a:t>Ports</a:t>
            </a:r>
            <a:r>
              <a:rPr lang="hr-HR" b="0"/>
              <a:t>) </a:t>
            </a:r>
            <a:r>
              <a:rPr lang="hr-HR" sz="2000" b="0"/>
              <a:t>za priključivanje vanjskih uređaja</a:t>
            </a:r>
            <a:endParaRPr lang="en-GB" sz="2000" b="0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495800" y="53340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438400" y="4892675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Dodatne kartice </a:t>
            </a:r>
            <a:br>
              <a:rPr lang="hr-HR" b="0"/>
            </a:br>
            <a:r>
              <a:rPr lang="hr-HR" b="0"/>
              <a:t>(</a:t>
            </a:r>
            <a:r>
              <a:rPr lang="hr-HR" b="0" i="1"/>
              <a:t>Expansion Cards</a:t>
            </a:r>
            <a:r>
              <a:rPr lang="hr-HR" b="0"/>
              <a:t>) s priključcima</a:t>
            </a:r>
            <a:endParaRPr lang="en-GB" b="0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648200" y="1752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438400" y="1524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Glavna sklopka</a:t>
            </a:r>
            <a:endParaRPr lang="en-GB" b="0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4648200" y="1371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438400" y="1143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Strujna utičnica</a:t>
            </a:r>
            <a:endParaRPr lang="en-GB" b="0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3962400" y="2057400"/>
            <a:ext cx="1828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438400" y="1997075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Utičnica za monitor</a:t>
            </a:r>
            <a:endParaRPr lang="en-GB" b="0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867400" y="304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Ventilator kučišta</a:t>
            </a:r>
            <a:endParaRPr lang="en-GB" b="0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6781800" y="762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V="1">
            <a:off x="4648200" y="2743200"/>
            <a:ext cx="1066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4648200" y="3429000"/>
            <a:ext cx="1219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" name="TekstniOkvir 20"/>
          <p:cNvSpPr txBox="1"/>
          <p:nvPr/>
        </p:nvSpPr>
        <p:spPr>
          <a:xfrm>
            <a:off x="428596" y="1428736"/>
            <a:ext cx="1785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stražnjoj strani nalazi se strujna utičnica, ventilator napajanja, priključci matične ploče, priključci raznih kartica (</a:t>
            </a:r>
            <a:r>
              <a:rPr lang="hr-HR" dirty="0" err="1" smtClean="0"/>
              <a:t>npr</a:t>
            </a:r>
            <a:r>
              <a:rPr lang="hr-HR" dirty="0" smtClean="0"/>
              <a:t>. grafička kartica, dodatna zvučna kartica ili kartica različitih </a:t>
            </a:r>
            <a:r>
              <a:rPr lang="hr-HR" dirty="0" err="1" smtClean="0"/>
              <a:t>proširenja..</a:t>
            </a:r>
            <a:r>
              <a:rPr lang="hr-HR" dirty="0" smtClean="0"/>
              <a:t>.).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hr-HR" smtClean="0"/>
              <a:t>Utičnice (</a:t>
            </a:r>
            <a:r>
              <a:rPr lang="hr-HR" i="1" smtClean="0"/>
              <a:t>Ports</a:t>
            </a:r>
            <a:r>
              <a:rPr lang="hr-HR" smtClean="0"/>
              <a:t>)</a:t>
            </a:r>
            <a:endParaRPr lang="en-GB" smtClean="0"/>
          </a:p>
        </p:txBody>
      </p:sp>
      <p:pic>
        <p:nvPicPr>
          <p:cNvPr id="56323" name="Picture 3" descr="Ports_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19400" y="1066800"/>
            <a:ext cx="3508375" cy="5562600"/>
          </a:xfrm>
          <a:prstGeom prst="rect">
            <a:avLst/>
          </a:prstGeom>
          <a:noFill/>
        </p:spPr>
      </p:pic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2209800" y="2057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5181600" y="2057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209800" y="3048000"/>
            <a:ext cx="157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09800" y="4343400"/>
            <a:ext cx="157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5257800" y="5257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5800" y="1730375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PS/2</a:t>
            </a:r>
            <a:br>
              <a:rPr lang="hr-HR" b="0"/>
            </a:br>
            <a:r>
              <a:rPr lang="hr-HR" b="0"/>
              <a:t>(tipkovnica)</a:t>
            </a:r>
            <a:endParaRPr lang="en-GB" b="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858000" y="18288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PS/2</a:t>
            </a:r>
            <a:br>
              <a:rPr lang="hr-HR" b="0"/>
            </a:br>
            <a:r>
              <a:rPr lang="hr-HR" b="0"/>
              <a:t>(miš)</a:t>
            </a:r>
            <a:endParaRPr lang="en-GB" b="0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5800" y="28194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USB</a:t>
            </a:r>
            <a:br>
              <a:rPr lang="hr-HR" b="0"/>
            </a:br>
            <a:r>
              <a:rPr lang="hr-HR" b="0"/>
              <a:t>(razni uređaji)</a:t>
            </a:r>
            <a:endParaRPr lang="en-GB" b="0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85800" y="39624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COM 1</a:t>
            </a:r>
            <a:br>
              <a:rPr lang="hr-HR" b="0"/>
            </a:br>
            <a:r>
              <a:rPr lang="hr-HR" b="0"/>
              <a:t>(vanjski modem)</a:t>
            </a:r>
            <a:endParaRPr lang="en-GB" b="0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858000" y="50292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LPT 1</a:t>
            </a:r>
            <a:br>
              <a:rPr lang="hr-HR" b="0"/>
            </a:br>
            <a:r>
              <a:rPr lang="hr-HR" b="0"/>
              <a:t>(pisač, skener)</a:t>
            </a:r>
            <a:endParaRPr lang="en-GB" b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lots_">
            <a:hlinkClick r:id="rId2" action="ppaction://hlinksldjump" tooltip="Grafička kartica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2819400" y="2057400"/>
            <a:ext cx="5610252" cy="4497388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Grp="1"/>
          </p:cNvSpPr>
          <p:nvPr>
            <p:ph type="title"/>
          </p:nvPr>
        </p:nvSpPr>
        <p:spPr>
          <a:xfrm>
            <a:off x="152400" y="609600"/>
            <a:ext cx="449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mtClean="0"/>
              <a:t>Dodatne kartice</a:t>
            </a:r>
            <a:br>
              <a:rPr lang="hr-HR" smtClean="0"/>
            </a:br>
            <a:r>
              <a:rPr lang="hr-HR" smtClean="0"/>
              <a:t>(</a:t>
            </a:r>
            <a:r>
              <a:rPr lang="hr-HR" i="1" smtClean="0"/>
              <a:t>Expansion Cards</a:t>
            </a:r>
            <a:r>
              <a:rPr lang="hr-HR" smtClean="0"/>
              <a:t>)</a:t>
            </a:r>
            <a:endParaRPr lang="en-GB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438400" y="266700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438400" y="48006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438400" y="5791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066800" y="22860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grafička </a:t>
            </a:r>
            <a:br>
              <a:rPr lang="hr-HR" b="0"/>
            </a:br>
            <a:r>
              <a:rPr lang="hr-HR" b="0"/>
              <a:t>kartica</a:t>
            </a:r>
            <a:endParaRPr lang="en-GB" b="0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066800" y="43434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zvučna </a:t>
            </a:r>
            <a:br>
              <a:rPr lang="hr-HR" b="0"/>
            </a:br>
            <a:r>
              <a:rPr lang="hr-HR" b="0"/>
              <a:t>kartica</a:t>
            </a:r>
            <a:endParaRPr lang="en-GB" b="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mrežna </a:t>
            </a:r>
            <a:br>
              <a:rPr lang="hr-HR" b="0"/>
            </a:br>
            <a:r>
              <a:rPr lang="hr-HR" b="0"/>
              <a:t>kartica</a:t>
            </a:r>
            <a:endParaRPr lang="en-GB" b="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066800" y="33528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0"/>
              <a:t>(odvojivi limić)</a:t>
            </a:r>
            <a:endParaRPr lang="en-GB" b="0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2438400" y="381000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781800" y="1477963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200" b="0">
                <a:solidFill>
                  <a:srgbClr val="FF0000"/>
                </a:solidFill>
              </a:rPr>
              <a:t>(klikni na pojedini dio)</a:t>
            </a:r>
            <a:endParaRPr lang="en-GB" sz="1200" b="0">
              <a:solidFill>
                <a:srgbClr val="FF0000"/>
              </a:solidFill>
            </a:endParaRPr>
          </a:p>
        </p:txBody>
      </p:sp>
      <p:sp>
        <p:nvSpPr>
          <p:cNvPr id="58381" name="Rectangle 13">
            <a:hlinkClick r:id="rId2" action="ppaction://hlinksldjump" tooltip="Grafička kartica"/>
          </p:cNvPr>
          <p:cNvSpPr>
            <a:spLocks noChangeArrowheads="1"/>
          </p:cNvSpPr>
          <p:nvPr/>
        </p:nvSpPr>
        <p:spPr bwMode="auto">
          <a:xfrm>
            <a:off x="3962400" y="23622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8382" name="Rectangle 14">
            <a:hlinkClick r:id="rId4" action="ppaction://hlinksldjump" tooltip="Zvučna kartica"/>
          </p:cNvPr>
          <p:cNvSpPr>
            <a:spLocks noChangeArrowheads="1"/>
          </p:cNvSpPr>
          <p:nvPr/>
        </p:nvSpPr>
        <p:spPr bwMode="auto">
          <a:xfrm>
            <a:off x="3810000" y="44958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58383" name="Rectangle 15">
            <a:hlinkClick r:id="rId5" action="ppaction://hlinksldjump" tooltip="Mrežna kartica"/>
          </p:cNvPr>
          <p:cNvSpPr>
            <a:spLocks noChangeArrowheads="1"/>
          </p:cNvSpPr>
          <p:nvPr/>
        </p:nvSpPr>
        <p:spPr bwMode="auto">
          <a:xfrm>
            <a:off x="3810000" y="548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CE9"/>
              </a:clrFrom>
              <a:clrTo>
                <a:srgbClr val="EA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081249">
            <a:off x="3263413" y="1832139"/>
            <a:ext cx="4973564" cy="42001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600" b="0" dirty="0"/>
              <a:t>Matična </a:t>
            </a:r>
            <a:r>
              <a:rPr lang="hr-HR" sz="4600" b="0" dirty="0" smtClean="0"/>
              <a:t>ploča</a:t>
            </a:r>
            <a:endParaRPr lang="en-GB" sz="4600" b="0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57200" y="32766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PCI utori u koje se utaknu dodatne kartice (zvučna, mrežna, interni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modem </a:t>
            </a:r>
            <a:r>
              <a:rPr lang="hr-HR" sz="2000" dirty="0" err="1">
                <a:latin typeface="+mj-lt"/>
              </a:rPr>
              <a:t>itd</a:t>
            </a:r>
            <a:r>
              <a:rPr lang="hr-HR" sz="2000" dirty="0">
                <a:latin typeface="+mj-lt"/>
              </a:rPr>
              <a:t>.)</a:t>
            </a:r>
            <a:endParaRPr lang="en-GB" sz="2000" dirty="0">
              <a:latin typeface="+mj-lt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2498725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AGP utor za grafičku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karticu</a:t>
            </a:r>
            <a:endParaRPr lang="en-GB" sz="2000" dirty="0">
              <a:latin typeface="+mj-lt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2667000" y="4114800"/>
            <a:ext cx="1143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2743200" y="4038600"/>
            <a:ext cx="1600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2819400" y="3962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743200" y="2895600"/>
            <a:ext cx="22098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895600" y="1219200"/>
            <a:ext cx="2286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 err="1">
                <a:latin typeface="+mj-lt"/>
              </a:rPr>
              <a:t>Portovi</a:t>
            </a:r>
            <a:r>
              <a:rPr lang="hr-HR" sz="2000" dirty="0">
                <a:latin typeface="+mj-lt"/>
              </a:rPr>
              <a:t> za priključivanje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perifernih uređaja </a:t>
            </a:r>
            <a:br>
              <a:rPr lang="hr-HR" sz="2000" dirty="0">
                <a:latin typeface="+mj-lt"/>
              </a:rPr>
            </a:br>
            <a:endParaRPr lang="en-GB" sz="2000" dirty="0">
              <a:latin typeface="+mj-lt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092280" y="1040039"/>
            <a:ext cx="1790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Podnožje za procesor</a:t>
            </a:r>
            <a:endParaRPr lang="en-GB" sz="2000" dirty="0">
              <a:latin typeface="+mj-lt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227614" y="62484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Baterija</a:t>
            </a:r>
            <a:endParaRPr lang="en-GB" sz="2000" dirty="0">
              <a:latin typeface="+mj-lt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4038600" y="5684834"/>
            <a:ext cx="1973561" cy="8080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7010400" y="1752600"/>
            <a:ext cx="729952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713514" y="1534886"/>
            <a:ext cx="76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4724400" y="1484783"/>
            <a:ext cx="457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23900" y="53340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Višeslojna ploča kroz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koju prolaze tanki vodovi</a:t>
            </a:r>
            <a:endParaRPr lang="en-GB" sz="2000" dirty="0">
              <a:latin typeface="+mj-lt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3238500" y="5334000"/>
            <a:ext cx="685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7257506" y="5347063"/>
            <a:ext cx="14434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Podnožja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za RAM memoriju</a:t>
            </a:r>
            <a:endParaRPr lang="en-GB" sz="2000" dirty="0">
              <a:latin typeface="+mj-lt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 flipV="1">
            <a:off x="7257506" y="4457700"/>
            <a:ext cx="762000" cy="1028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724400" y="1308144"/>
            <a:ext cx="1676400" cy="1766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7194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105</TotalTime>
  <Words>681</Words>
  <Application>Microsoft Office PowerPoint</Application>
  <PresentationFormat>Prikaz na zaslonu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Alfa_osnove</vt:lpstr>
      <vt:lpstr>Unutarnji dijelovi računala</vt:lpstr>
      <vt:lpstr>Vrsta jedinica</vt:lpstr>
      <vt:lpstr>Slajd 3</vt:lpstr>
      <vt:lpstr>Prednja strana  </vt:lpstr>
      <vt:lpstr>Unutrašnjost kućišta </vt:lpstr>
      <vt:lpstr>Stražnja strana </vt:lpstr>
      <vt:lpstr>Utičnice (Ports)</vt:lpstr>
      <vt:lpstr>Dodatne kartice (Expansion Cards)</vt:lpstr>
      <vt:lpstr>Matična ploča</vt:lpstr>
      <vt:lpstr>Matična ploča </vt:lpstr>
      <vt:lpstr>Procesor  </vt:lpstr>
      <vt:lpstr>Napajanje i hladnjaci</vt:lpstr>
      <vt:lpstr>Središnja memorija RAM</vt:lpstr>
      <vt:lpstr>Tvrdi disk </vt:lpstr>
      <vt:lpstr>CD/DVD uređaj</vt:lpstr>
      <vt:lpstr>Grafička kartica  </vt:lpstr>
      <vt:lpstr>Zvučna kartica  </vt:lpstr>
      <vt:lpstr>Mrežna kartica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PC</cp:lastModifiedBy>
  <cp:revision>20</cp:revision>
  <dcterms:created xsi:type="dcterms:W3CDTF">2013-04-15T10:22:21Z</dcterms:created>
  <dcterms:modified xsi:type="dcterms:W3CDTF">2025-09-23T05:56:12Z</dcterms:modified>
</cp:coreProperties>
</file>