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DB0FC-FD3C-47B0-9EC9-50393F4AC3D3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06476-C876-44F5-A08D-3BB404EB107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12003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PC\Dropbox\Alfa\ilustracije\Naslovnic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5043" t="14563" r="27079" b="26375"/>
          <a:stretch>
            <a:fillRect/>
          </a:stretch>
        </p:blipFill>
        <p:spPr bwMode="auto">
          <a:xfrm rot="1449551">
            <a:off x="4821190" y="2591287"/>
            <a:ext cx="3015459" cy="36224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0000"/>
            <a:ext cx="7543800" cy="2593975"/>
          </a:xfrm>
        </p:spPr>
        <p:txBody>
          <a:bodyPr anchor="b"/>
          <a:lstStyle>
            <a:lvl1pPr>
              <a:defRPr sz="50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6461760" cy="1066800"/>
          </a:xfrm>
        </p:spPr>
        <p:txBody>
          <a:bodyPr anchor="t">
            <a:noAutofit/>
          </a:bodyPr>
          <a:lstStyle>
            <a:lvl1pPr marL="0" indent="0" algn="l">
              <a:buNone/>
              <a:defRPr sz="5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5F53288-D357-4E6F-8666-F04D8D3A031A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C38D93F-CE82-4E12-A515-0A3A23BA27B9}" type="datetimeFigureOut">
              <a:rPr lang="hr-HR" smtClean="0"/>
              <a:pPr/>
              <a:t>23.9.2025.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6.xml"/><Relationship Id="rId18" Type="http://schemas.openxmlformats.org/officeDocument/2006/relationships/image" Target="../media/image12.jpeg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12" Type="http://schemas.openxmlformats.org/officeDocument/2006/relationships/image" Target="../media/image8.jpeg"/><Relationship Id="rId17" Type="http://schemas.openxmlformats.org/officeDocument/2006/relationships/image" Target="../media/image11.jpeg"/><Relationship Id="rId2" Type="http://schemas.openxmlformats.org/officeDocument/2006/relationships/slide" Target="slide7.xml"/><Relationship Id="rId16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5" Type="http://schemas.openxmlformats.org/officeDocument/2006/relationships/image" Target="../media/image4.jpeg"/><Relationship Id="rId15" Type="http://schemas.openxmlformats.org/officeDocument/2006/relationships/slide" Target="slide9.xml"/><Relationship Id="rId10" Type="http://schemas.openxmlformats.org/officeDocument/2006/relationships/image" Target="../media/image7.jpeg"/><Relationship Id="rId4" Type="http://schemas.openxmlformats.org/officeDocument/2006/relationships/slide" Target="slide8.xml"/><Relationship Id="rId9" Type="http://schemas.openxmlformats.org/officeDocument/2006/relationships/image" Target="../media/image6.jpeg"/><Relationship Id="rId1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Vanjski dijelovi računala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6075807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hr-HR" dirty="0" smtClean="0"/>
              <a:t>Skener, pisač i projektor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08720"/>
            <a:ext cx="3043808" cy="3043808"/>
          </a:xfr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49B6-19E9-4E9B-8FA3-99BF6DD96EB0}" type="datetime1">
              <a:rPr lang="hr-HR" smtClean="0"/>
              <a:pPr/>
              <a:t>23.9.2025.</a:t>
            </a:fld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6628" b="28629"/>
          <a:stretch/>
        </p:blipFill>
        <p:spPr>
          <a:xfrm>
            <a:off x="3131840" y="4984469"/>
            <a:ext cx="5354960" cy="186046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284984"/>
            <a:ext cx="2360290" cy="1438653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323528" y="1196752"/>
            <a:ext cx="38884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/>
              <a:t>Pisač - izlazni uređaj koji omogućava ispis podataka na papiru, foliji, plakatu </a:t>
            </a:r>
            <a:r>
              <a:rPr lang="hr-HR" sz="2000" dirty="0" smtClean="0"/>
              <a:t>i dr. </a:t>
            </a:r>
            <a:r>
              <a:rPr lang="hr-HR" sz="2000" dirty="0"/>
              <a:t>Postoje nekoliko vrsta pisača: tintni, laserski i iglični. 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/>
              <a:t>Skener - ulazni uređaj koji omogućava izravno unošenje teksta, crteža ili slike s papira ili nekog drugog predloška u računalo.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/>
              <a:t>Projektor - uređaj koji prenosi sliku s računala putem svjetlosnog snopa na neku površinu, obično platno ili goli zid.</a:t>
            </a:r>
          </a:p>
        </p:txBody>
      </p:sp>
    </p:spTree>
    <p:extLst>
      <p:ext uri="{BB962C8B-B14F-4D97-AF65-F5344CB8AC3E}">
        <p14:creationId xmlns="" xmlns:p14="http://schemas.microsoft.com/office/powerpoint/2010/main" val="828850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E8A7-33E8-4840-AF98-8646E0E815BD}" type="datetime1">
              <a:rPr lang="hr-HR" smtClean="0"/>
              <a:pPr/>
              <a:t>23.9.2025.</a:t>
            </a:fld>
            <a:endParaRPr lang="hr-HR" dirty="0"/>
          </a:p>
        </p:txBody>
      </p:sp>
      <p:pic>
        <p:nvPicPr>
          <p:cNvPr id="9" name="Slika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979418">
            <a:off x="2920997" y="3857389"/>
            <a:ext cx="858472" cy="728843"/>
          </a:xfrm>
          <a:prstGeom prst="rect">
            <a:avLst/>
          </a:prstGeom>
        </p:spPr>
      </p:pic>
      <p:pic>
        <p:nvPicPr>
          <p:cNvPr id="10" name="Slika 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52" y="3896657"/>
            <a:ext cx="1021065" cy="1219182"/>
          </a:xfrm>
          <a:prstGeom prst="rect">
            <a:avLst/>
          </a:prstGeom>
        </p:spPr>
      </p:pic>
      <p:pic>
        <p:nvPicPr>
          <p:cNvPr id="11" name="Slika 10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950122"/>
            <a:ext cx="2365412" cy="2365412"/>
          </a:xfrm>
          <a:prstGeom prst="rect">
            <a:avLst/>
          </a:prstGeom>
        </p:spPr>
      </p:pic>
      <p:pic>
        <p:nvPicPr>
          <p:cNvPr id="12" name="Slika 11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996" y="2068052"/>
            <a:ext cx="3429000" cy="1905000"/>
          </a:xfrm>
          <a:prstGeom prst="rect">
            <a:avLst/>
          </a:prstGeom>
        </p:spPr>
      </p:pic>
      <p:pic>
        <p:nvPicPr>
          <p:cNvPr id="13" name="Slika 1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51" y="2757669"/>
            <a:ext cx="1297290" cy="1247395"/>
          </a:xfrm>
          <a:prstGeom prst="rect">
            <a:avLst/>
          </a:prstGeom>
        </p:spPr>
      </p:pic>
      <p:pic>
        <p:nvPicPr>
          <p:cNvPr id="14" name="Slika 13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180072"/>
            <a:ext cx="2270924" cy="2270924"/>
          </a:xfrm>
          <a:prstGeom prst="rect">
            <a:avLst/>
          </a:prstGeom>
        </p:spPr>
      </p:pic>
      <p:pic>
        <p:nvPicPr>
          <p:cNvPr id="15" name="Slika 14">
            <a:hlinkClick r:id="rId13" action="ppaction://hlinksldjump"/>
          </p:cNvPr>
          <p:cNvPicPr>
            <a:picLocks noChangeAspect="1"/>
          </p:cNvPicPr>
          <p:nvPr/>
        </p:nvPicPr>
        <p:blipFill rotWithShape="1"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1760" b="20934"/>
          <a:stretch/>
        </p:blipFill>
        <p:spPr>
          <a:xfrm>
            <a:off x="1338410" y="3980377"/>
            <a:ext cx="1981401" cy="1135462"/>
          </a:xfrm>
          <a:prstGeom prst="rect">
            <a:avLst/>
          </a:prstGeom>
        </p:spPr>
      </p:pic>
      <p:pic>
        <p:nvPicPr>
          <p:cNvPr id="16" name="Slika 15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2977" y="1355520"/>
            <a:ext cx="1054708" cy="1059121"/>
          </a:xfrm>
          <a:prstGeom prst="rect">
            <a:avLst/>
          </a:prstGeom>
        </p:spPr>
      </p:pic>
      <p:pic>
        <p:nvPicPr>
          <p:cNvPr id="17" name="Slika 16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55" y="2776577"/>
            <a:ext cx="1764328" cy="1764328"/>
          </a:xfrm>
          <a:prstGeom prst="rect">
            <a:avLst/>
          </a:prstGeom>
        </p:spPr>
      </p:pic>
      <p:pic>
        <p:nvPicPr>
          <p:cNvPr id="18" name="Slika 1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1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814432"/>
            <a:ext cx="1426352" cy="869396"/>
          </a:xfrm>
          <a:prstGeom prst="rect">
            <a:avLst/>
          </a:prstGeom>
        </p:spPr>
      </p:pic>
      <p:sp>
        <p:nvSpPr>
          <p:cNvPr id="19" name="Elipsa 18"/>
          <p:cNvSpPr/>
          <p:nvPr/>
        </p:nvSpPr>
        <p:spPr>
          <a:xfrm>
            <a:off x="4826868" y="4532181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20" name="Elipsa 19"/>
          <p:cNvSpPr/>
          <p:nvPr/>
        </p:nvSpPr>
        <p:spPr>
          <a:xfrm>
            <a:off x="3551500" y="3180072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2</a:t>
            </a:r>
          </a:p>
        </p:txBody>
      </p:sp>
      <p:sp>
        <p:nvSpPr>
          <p:cNvPr id="21" name="Elipsa 20"/>
          <p:cNvSpPr/>
          <p:nvPr/>
        </p:nvSpPr>
        <p:spPr>
          <a:xfrm>
            <a:off x="2935375" y="4633225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22" name="Elipsa 21"/>
          <p:cNvSpPr/>
          <p:nvPr/>
        </p:nvSpPr>
        <p:spPr>
          <a:xfrm>
            <a:off x="3563888" y="4033606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4</a:t>
            </a:r>
          </a:p>
        </p:txBody>
      </p:sp>
      <p:sp>
        <p:nvSpPr>
          <p:cNvPr id="23" name="Elipsa 22"/>
          <p:cNvSpPr/>
          <p:nvPr/>
        </p:nvSpPr>
        <p:spPr>
          <a:xfrm>
            <a:off x="479351" y="2824080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5</a:t>
            </a:r>
          </a:p>
        </p:txBody>
      </p:sp>
      <p:sp>
        <p:nvSpPr>
          <p:cNvPr id="24" name="Elipsa 23"/>
          <p:cNvSpPr/>
          <p:nvPr/>
        </p:nvSpPr>
        <p:spPr>
          <a:xfrm>
            <a:off x="1245101" y="4784880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6</a:t>
            </a:r>
            <a:endParaRPr lang="hr-HR" dirty="0"/>
          </a:p>
        </p:txBody>
      </p:sp>
      <p:sp>
        <p:nvSpPr>
          <p:cNvPr id="25" name="Elipsa 24"/>
          <p:cNvSpPr/>
          <p:nvPr/>
        </p:nvSpPr>
        <p:spPr>
          <a:xfrm>
            <a:off x="1599461" y="1571026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7</a:t>
            </a:r>
          </a:p>
        </p:txBody>
      </p:sp>
      <p:sp>
        <p:nvSpPr>
          <p:cNvPr id="26" name="Elipsa 25"/>
          <p:cNvSpPr/>
          <p:nvPr/>
        </p:nvSpPr>
        <p:spPr>
          <a:xfrm>
            <a:off x="6901019" y="2739884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8</a:t>
            </a:r>
          </a:p>
        </p:txBody>
      </p:sp>
      <p:sp>
        <p:nvSpPr>
          <p:cNvPr id="27" name="Elipsa 26"/>
          <p:cNvSpPr/>
          <p:nvPr/>
        </p:nvSpPr>
        <p:spPr>
          <a:xfrm>
            <a:off x="7817859" y="3922590"/>
            <a:ext cx="354360" cy="39294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9</a:t>
            </a:r>
          </a:p>
        </p:txBody>
      </p:sp>
      <p:sp>
        <p:nvSpPr>
          <p:cNvPr id="28" name="Elipsa 27"/>
          <p:cNvSpPr/>
          <p:nvPr/>
        </p:nvSpPr>
        <p:spPr>
          <a:xfrm>
            <a:off x="6687662" y="4277831"/>
            <a:ext cx="544785" cy="485147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10</a:t>
            </a:r>
            <a:endParaRPr lang="hr-HR" sz="1400" dirty="0"/>
          </a:p>
        </p:txBody>
      </p:sp>
      <p:sp>
        <p:nvSpPr>
          <p:cNvPr id="7" name="Zaobljeni pravokutnik 6"/>
          <p:cNvSpPr/>
          <p:nvPr/>
        </p:nvSpPr>
        <p:spPr>
          <a:xfrm>
            <a:off x="5518399" y="1140632"/>
            <a:ext cx="2228850" cy="1253731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effectLst/>
                <a:latin typeface="Cambria"/>
                <a:ea typeface="Calibri"/>
                <a:cs typeface="Times New Roman"/>
              </a:rPr>
              <a:t>1-kućište</a:t>
            </a:r>
            <a:endParaRPr lang="hr-H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effectLst/>
                <a:latin typeface="Cambria"/>
                <a:ea typeface="Calibri"/>
                <a:cs typeface="Times New Roman"/>
              </a:rPr>
              <a:t>2-monitor</a:t>
            </a:r>
            <a:endParaRPr lang="hr-H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effectLst/>
                <a:latin typeface="Cambria"/>
                <a:ea typeface="Calibri"/>
                <a:cs typeface="Times New Roman"/>
              </a:rPr>
              <a:t>3-tipkovnica</a:t>
            </a:r>
            <a:endParaRPr lang="hr-H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effectLst/>
                <a:latin typeface="Cambria"/>
                <a:ea typeface="Calibri"/>
                <a:cs typeface="Times New Roman"/>
              </a:rPr>
              <a:t>4-miš</a:t>
            </a:r>
            <a:endParaRPr lang="hr-HR" sz="1100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effectLst/>
                <a:latin typeface="Cambria"/>
                <a:ea typeface="Calibri"/>
                <a:cs typeface="Times New Roman"/>
              </a:rPr>
              <a:t>5-zvučnici</a:t>
            </a:r>
            <a:r>
              <a:rPr lang="hr-HR" sz="1100" dirty="0" smtClean="0">
                <a:effectLst/>
                <a:ea typeface="Calibri"/>
                <a:cs typeface="Times New Roman"/>
              </a:rPr>
              <a:t> </a:t>
            </a:r>
            <a:endParaRPr lang="hr-HR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Tekstni okvir 2"/>
          <p:cNvSpPr txBox="1">
            <a:spLocks noChangeArrowheads="1"/>
          </p:cNvSpPr>
          <p:nvPr/>
        </p:nvSpPr>
        <p:spPr bwMode="auto">
          <a:xfrm>
            <a:off x="6491163" y="1234660"/>
            <a:ext cx="1318634" cy="106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solidFill>
                  <a:srgbClr val="000000"/>
                </a:solidFill>
                <a:effectLst/>
                <a:latin typeface="Cambria"/>
                <a:ea typeface="Calibri"/>
                <a:cs typeface="Times New Roman"/>
              </a:rPr>
              <a:t>6-mikrofon</a:t>
            </a:r>
            <a:endParaRPr lang="hr-HR" sz="11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solidFill>
                  <a:srgbClr val="000000"/>
                </a:solidFill>
                <a:effectLst/>
                <a:latin typeface="Cambria"/>
                <a:ea typeface="Calibri"/>
                <a:cs typeface="Times New Roman"/>
              </a:rPr>
              <a:t>7-web kamera</a:t>
            </a:r>
            <a:endParaRPr lang="hr-HR" sz="11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solidFill>
                  <a:srgbClr val="000000"/>
                </a:solidFill>
                <a:effectLst/>
                <a:latin typeface="Cambria"/>
                <a:ea typeface="Calibri"/>
                <a:cs typeface="Times New Roman"/>
              </a:rPr>
              <a:t>8-pisač</a:t>
            </a:r>
            <a:endParaRPr lang="hr-HR" sz="11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solidFill>
                  <a:srgbClr val="000000"/>
                </a:solidFill>
                <a:effectLst/>
                <a:latin typeface="Cambria"/>
                <a:ea typeface="Calibri"/>
                <a:cs typeface="Times New Roman"/>
              </a:rPr>
              <a:t>9-skener</a:t>
            </a:r>
            <a:endParaRPr lang="hr-HR" sz="11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100" dirty="0" smtClean="0">
                <a:solidFill>
                  <a:srgbClr val="000000"/>
                </a:solidFill>
                <a:effectLst/>
                <a:latin typeface="Cambria"/>
                <a:ea typeface="Calibri"/>
                <a:cs typeface="Times New Roman"/>
              </a:rPr>
              <a:t>10-projektor</a:t>
            </a:r>
            <a:endParaRPr lang="hr-H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0" name="Naslov 1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 smtClean="0"/>
              <a:t>Vanjski dijelovi računala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1292934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Kućište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84784"/>
            <a:ext cx="3774132" cy="3774132"/>
          </a:xfr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F9F1-008E-42A4-A046-FCDC3A1663CB}" type="datetime1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39552" y="1484784"/>
            <a:ext cx="489654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200" dirty="0" smtClean="0"/>
              <a:t>Sistemska jedinica koja se još naziva i kućište računala je kutija u kojoj su smješteni, objedinjeni i međusobno usklađeni svi sklopovi važni za ispravan rad računala.</a:t>
            </a:r>
          </a:p>
          <a:p>
            <a:pPr>
              <a:lnSpc>
                <a:spcPct val="80000"/>
              </a:lnSpc>
              <a:defRPr/>
            </a:pPr>
            <a:endParaRPr lang="hr-HR" sz="2200" dirty="0" smtClean="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200" dirty="0" smtClean="0"/>
              <a:t>Postoje dva temeljna tipa kućišta: </a:t>
            </a:r>
          </a:p>
          <a:p>
            <a:pPr>
              <a:lnSpc>
                <a:spcPct val="80000"/>
              </a:lnSpc>
              <a:defRPr/>
            </a:pPr>
            <a:endParaRPr lang="hr-HR" sz="2200" dirty="0" smtClean="0"/>
          </a:p>
          <a:p>
            <a:pPr marL="800100" lvl="1" indent="-342900">
              <a:lnSpc>
                <a:spcPct val="8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200" b="1" dirty="0" smtClean="0"/>
              <a:t>Stolno,</a:t>
            </a:r>
            <a:r>
              <a:rPr lang="hr-HR" sz="2200" dirty="0" smtClean="0"/>
              <a:t> engleski </a:t>
            </a:r>
            <a:r>
              <a:rPr lang="hr-HR" sz="2200" b="1" dirty="0" err="1" smtClean="0"/>
              <a:t>desktop</a:t>
            </a:r>
            <a:r>
              <a:rPr lang="hr-HR" sz="2200" b="1" dirty="0" smtClean="0"/>
              <a:t>,</a:t>
            </a:r>
            <a:r>
              <a:rPr lang="hr-HR" sz="2200" dirty="0" smtClean="0"/>
              <a:t> je kućište različitih visina vodoravno smješteno na radnom stolu.</a:t>
            </a:r>
          </a:p>
          <a:p>
            <a:pPr marL="800100" lvl="1" indent="-342900">
              <a:lnSpc>
                <a:spcPct val="80000"/>
              </a:lnSpc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hr-HR" sz="2200" b="1" dirty="0" smtClean="0"/>
              <a:t>Toranj</a:t>
            </a:r>
            <a:r>
              <a:rPr lang="hr-HR" sz="2200" dirty="0" smtClean="0"/>
              <a:t>, engleski </a:t>
            </a:r>
            <a:r>
              <a:rPr lang="hr-HR" sz="2200" b="1" dirty="0" smtClean="0"/>
              <a:t>Tower</a:t>
            </a:r>
            <a:r>
              <a:rPr lang="hr-HR" sz="2200" dirty="0" smtClean="0"/>
              <a:t> uspravno je kućište koje se uobičajeno smješta ispod radnog stola. </a:t>
            </a:r>
            <a:endParaRPr lang="hr-HR" sz="2200" dirty="0"/>
          </a:p>
        </p:txBody>
      </p:sp>
      <p:sp>
        <p:nvSpPr>
          <p:cNvPr id="7" name="Akcijski gumb: Polazni 6">
            <a:hlinkClick r:id="rId3" action="ppaction://hlinksldjump" highlightClick="1"/>
          </p:cNvPr>
          <p:cNvSpPr/>
          <p:nvPr/>
        </p:nvSpPr>
        <p:spPr>
          <a:xfrm>
            <a:off x="1187624" y="6165304"/>
            <a:ext cx="504056" cy="5760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92977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Monitor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303" r="17672"/>
          <a:stretch/>
        </p:blipFill>
        <p:spPr>
          <a:xfrm>
            <a:off x="323528" y="1412776"/>
            <a:ext cx="3048000" cy="2604120"/>
          </a:xfr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40C2-FFED-4165-9E43-5E984B7CECB1}" type="datetime1">
              <a:rPr lang="hr-HR" smtClean="0"/>
              <a:pPr/>
              <a:t>23.9.2025.</a:t>
            </a:fld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3419872" y="1052736"/>
            <a:ext cx="48600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000" dirty="0"/>
              <a:t>Monitor </a:t>
            </a:r>
            <a:r>
              <a:rPr lang="hr-HR" sz="2000" dirty="0" smtClean="0"/>
              <a:t>je </a:t>
            </a:r>
            <a:r>
              <a:rPr lang="hr-HR" sz="2000" dirty="0"/>
              <a:t>uređaj na čijem zaslonu računalo </a:t>
            </a:r>
            <a:r>
              <a:rPr lang="hr-HR" sz="2000" dirty="0" smtClean="0"/>
              <a:t>prikazuje, </a:t>
            </a:r>
            <a:r>
              <a:rPr lang="hr-HR" sz="2000" dirty="0"/>
              <a:t>u čovjeku razumljivom </a:t>
            </a:r>
            <a:r>
              <a:rPr lang="hr-HR" sz="2000" dirty="0" smtClean="0"/>
              <a:t>obliku, </a:t>
            </a:r>
            <a:r>
              <a:rPr lang="hr-HR" sz="2000" dirty="0"/>
              <a:t>rezultate rada programa koji se trenutno izvršava.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000" dirty="0"/>
              <a:t>S obzirom na tehnologiju izrade i načina prikaza slike dvije su najčešće vrste monitora </a:t>
            </a:r>
            <a:r>
              <a:rPr lang="hr-HR" sz="2000" dirty="0" smtClean="0"/>
              <a:t>: </a:t>
            </a:r>
            <a:r>
              <a:rPr lang="hr-HR" sz="2000" b="1" dirty="0"/>
              <a:t>CRT</a:t>
            </a:r>
            <a:r>
              <a:rPr lang="hr-HR" sz="2000" dirty="0"/>
              <a:t> </a:t>
            </a:r>
            <a:r>
              <a:rPr lang="hr-HR" sz="2000" dirty="0" smtClean="0"/>
              <a:t>(danas se gotovo više i ne proizvodi) i </a:t>
            </a:r>
            <a:r>
              <a:rPr lang="hr-HR" sz="2000" b="1" dirty="0"/>
              <a:t>LCD</a:t>
            </a:r>
            <a:r>
              <a:rPr lang="hr-HR" sz="2000" dirty="0"/>
              <a:t>.</a:t>
            </a:r>
          </a:p>
        </p:txBody>
      </p:sp>
      <p:sp>
        <p:nvSpPr>
          <p:cNvPr id="3" name="Pravokutnik 2"/>
          <p:cNvSpPr/>
          <p:nvPr/>
        </p:nvSpPr>
        <p:spPr>
          <a:xfrm>
            <a:off x="2627784" y="3695910"/>
            <a:ext cx="5508104" cy="305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000" dirty="0"/>
              <a:t>Klasični CRT monitori tehnološki su poput televizora jer rade na isti način primjenjujući katodnu cijev. Oni su veliki i razmjerno teški. Iako je cijenom CRT monitor još uvijek povoljniji od LCD monitora, njegova uporaba polako se napušta.</a:t>
            </a:r>
          </a:p>
          <a:p>
            <a:pPr marL="285750" indent="-285750">
              <a:lnSpc>
                <a:spcPct val="80000"/>
              </a:lnSpc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000" dirty="0"/>
              <a:t>LCD monitori tehnološki su noviji. Kratica LCD potječe od engleskih riječi i označava tehnologiju tekućih kristala. U odnosu na CRT monitore, LCD imaju niz prednosti - manji utrošak električne energije, kvalitetnija slika, ugodniji rad, manje dimenzije. </a:t>
            </a:r>
          </a:p>
        </p:txBody>
      </p:sp>
    </p:spTree>
    <p:extLst>
      <p:ext uri="{BB962C8B-B14F-4D97-AF65-F5344CB8AC3E}">
        <p14:creationId xmlns="" xmlns:p14="http://schemas.microsoft.com/office/powerpoint/2010/main" val="389602889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Monitor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800600"/>
          </a:xfrm>
        </p:spPr>
        <p:txBody>
          <a:bodyPr/>
          <a:lstStyle/>
          <a:p>
            <a:pPr marL="285750" indent="-285750">
              <a:defRPr/>
            </a:pPr>
            <a:r>
              <a:rPr lang="hr-HR" dirty="0" smtClean="0"/>
              <a:t>Monitori se razlikuju i po svojoj veličini, koja se određuje kao duljina dijagonale zaslona i izražava se u inčima. </a:t>
            </a:r>
          </a:p>
          <a:p>
            <a:pPr marL="285750" indent="-285750">
              <a:defRPr/>
            </a:pPr>
            <a:r>
              <a:rPr lang="hr-HR" dirty="0" smtClean="0"/>
              <a:t>Danas se veličine monitora uobičajeno kreću:</a:t>
            </a:r>
          </a:p>
          <a:p>
            <a:pPr marL="742950" lvl="1" indent="-285750">
              <a:defRPr/>
            </a:pPr>
            <a:r>
              <a:rPr lang="hr-HR" sz="2200" dirty="0" smtClean="0"/>
              <a:t>od 17“ za svakodnevnu kućnu ili uredsku uporabu, </a:t>
            </a:r>
          </a:p>
          <a:p>
            <a:pPr marL="742950" lvl="1" indent="-285750">
              <a:defRPr/>
            </a:pPr>
            <a:r>
              <a:rPr lang="hr-HR" sz="2200" dirty="0" smtClean="0"/>
              <a:t>od 21“ za grafički dizajn i projektiranje.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ED9E-00A9-4479-B3A3-0E52AA7150FD}" type="datetime1">
              <a:rPr lang="hr-HR" smtClean="0"/>
              <a:pPr/>
              <a:t>23.9.2025.</a:t>
            </a:fld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974"/>
          <a:stretch/>
        </p:blipFill>
        <p:spPr>
          <a:xfrm>
            <a:off x="3851920" y="1268760"/>
            <a:ext cx="4720131" cy="3669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429092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zervirano mjesto sadržaja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4487" b="25323"/>
          <a:stretch/>
        </p:blipFill>
        <p:spPr>
          <a:xfrm>
            <a:off x="4283968" y="116632"/>
            <a:ext cx="3982194" cy="1998617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Tipkovnica</a:t>
            </a:r>
            <a:endParaRPr lang="hr-HR" dirty="0"/>
          </a:p>
        </p:txBody>
      </p:sp>
      <p:sp>
        <p:nvSpPr>
          <p:cNvPr id="10" name="Rezervirano mjesto sadržaja 9"/>
          <p:cNvSpPr>
            <a:spLocks noGrp="1"/>
          </p:cNvSpPr>
          <p:nvPr>
            <p:ph idx="1"/>
          </p:nvPr>
        </p:nvSpPr>
        <p:spPr>
          <a:xfrm>
            <a:off x="467544" y="1844824"/>
            <a:ext cx="7620000" cy="4248472"/>
          </a:xfrm>
        </p:spPr>
        <p:txBody>
          <a:bodyPr>
            <a:normAutofit/>
          </a:bodyPr>
          <a:lstStyle/>
          <a:p>
            <a:pPr marL="285750" indent="-285750"/>
            <a:r>
              <a:rPr lang="hr-HR" dirty="0" smtClean="0"/>
              <a:t>Dio osnovne opreme računala jer računalo ne može funkcionirati bez nje. </a:t>
            </a:r>
          </a:p>
          <a:p>
            <a:pPr marL="285750" indent="-285750"/>
            <a:r>
              <a:rPr lang="hr-HR" dirty="0" smtClean="0"/>
              <a:t>Pomoću tipkovnice unosimo podatke u računalo. Razlikuje se po obliku i po jezičnim područjima.</a:t>
            </a:r>
          </a:p>
          <a:p>
            <a:pPr marL="285750" indent="-285750"/>
            <a:r>
              <a:rPr lang="hr-HR" dirty="0" smtClean="0"/>
              <a:t>Tipkovnicu čine slovnobrojčane tipke, funkcijske tipke, brojčane tipke, kontrolne tipke i navigacijske tipke.</a:t>
            </a:r>
          </a:p>
          <a:p>
            <a:pPr marL="285750" indent="-285750"/>
            <a:r>
              <a:rPr lang="hr-HR" dirty="0" smtClean="0"/>
              <a:t>Neke tipkovnice imaju tipke pomoću kojih se može pristupiti nekoj datoteci, programu i </a:t>
            </a:r>
            <a:r>
              <a:rPr lang="hr-HR" dirty="0" err="1" smtClean="0"/>
              <a:t>sl</a:t>
            </a:r>
            <a:r>
              <a:rPr lang="hr-HR" dirty="0" smtClean="0"/>
              <a:t>.</a:t>
            </a:r>
          </a:p>
          <a:p>
            <a:pPr marL="285750" indent="-285750"/>
            <a:r>
              <a:rPr lang="hr-HR" dirty="0" smtClean="0"/>
              <a:t>Tipkovnica se obično koristi za unošenje teksta, a također je jedna od glavnih uređaja za kontrolu likova u računalnim igrama.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8771-E5A8-4C89-9A01-8567519692DA}" type="datetime1">
              <a:rPr lang="hr-HR" smtClean="0"/>
              <a:pPr/>
              <a:t>23.9.2025.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211795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Miš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204706"/>
            <a:ext cx="2738432" cy="2324929"/>
          </a:xfr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D7F75-3EBE-409B-A233-317BCC911E96}" type="datetime1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39552" y="1340768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 smtClean="0"/>
              <a:t>Ulazna jedinica, pomoću njega upravljamo radom računala. 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 smtClean="0"/>
              <a:t>S obzirom na način rada postoje: optički i laserski. 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 smtClean="0"/>
              <a:t>S obzirom na način spajanja na računalo: žičani i bežični</a:t>
            </a:r>
            <a:r>
              <a:rPr lang="hr-HR" sz="2000" dirty="0" smtClean="0">
                <a:solidFill>
                  <a:srgbClr val="FF0000"/>
                </a:solidFill>
              </a:rPr>
              <a:t>. </a:t>
            </a: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 smtClean="0"/>
              <a:t>Miš je izum Douglasa </a:t>
            </a:r>
            <a:r>
              <a:rPr lang="hr-HR" sz="2000" dirty="0" err="1" smtClean="0"/>
              <a:t>Engelbarta</a:t>
            </a:r>
            <a:r>
              <a:rPr lang="hr-HR" sz="2000" dirty="0" smtClean="0"/>
              <a:t> iz 1963., i nastao je kao dio njegovog rada na problemima ljudskog </a:t>
            </a:r>
            <a:r>
              <a:rPr lang="hr-HR" sz="2000" dirty="0" err="1" smtClean="0"/>
              <a:t>međusklopa</a:t>
            </a:r>
            <a:r>
              <a:rPr lang="hr-HR" sz="2000" dirty="0" smtClean="0"/>
              <a:t> s računalima na </a:t>
            </a:r>
            <a:r>
              <a:rPr lang="vi-VN" dirty="0" smtClean="0"/>
              <a:t>Stanford Research Institute. </a:t>
            </a:r>
            <a:endParaRPr lang="hr-HR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 smtClean="0"/>
              <a:t>Miš je prijevod od engleske riječi “mouse”, naziv je dobio po tome što ima izgled i veličinu miša (današnji baš i nemaju kao prije).</a:t>
            </a:r>
            <a:endParaRPr lang="hr-HR" sz="2000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953" y="3861048"/>
            <a:ext cx="3241516" cy="24635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63947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Zvučnici i mikrofon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36" y="1386163"/>
            <a:ext cx="2308231" cy="2756097"/>
          </a:xfr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921-A046-45A2-89E0-B6B192C0BD77}" type="datetime1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4355976" y="1268760"/>
            <a:ext cx="36541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/>
              <a:t>Zvučnici – izlazni uređaj koji  električni signal pretvara u zvuk namijenjen ljudskom uhu</a:t>
            </a:r>
            <a:r>
              <a:rPr lang="hr-HR" sz="2000" dirty="0" smtClean="0"/>
              <a:t>.</a:t>
            </a:r>
            <a:endParaRPr lang="hr-HR" sz="2000" dirty="0"/>
          </a:p>
          <a:p>
            <a:pPr marL="285750" indent="-285750">
              <a:lnSpc>
                <a:spcPct val="80000"/>
              </a:lnSpc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000" dirty="0"/>
              <a:t>Mikrofon je uređaj za zvuk. Noviji računalni sustavi omogućavaju pretvaranje izgovorenih riječi preko mikrofona u tekst na računalu ili zadavanje glasovnih naredbi. </a:t>
            </a:r>
          </a:p>
          <a:p>
            <a:pPr marL="285750" indent="-285750">
              <a:lnSpc>
                <a:spcPct val="80000"/>
              </a:lnSpc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hr-HR" sz="2000" dirty="0" smtClean="0"/>
              <a:t>Drugi </a:t>
            </a:r>
            <a:r>
              <a:rPr lang="hr-HR" sz="2000" dirty="0"/>
              <a:t>način uporabe mikrofona </a:t>
            </a:r>
            <a:r>
              <a:rPr lang="hr-HR" sz="2000" dirty="0" smtClean="0"/>
              <a:t>s </a:t>
            </a:r>
            <a:r>
              <a:rPr lang="hr-HR" sz="2000" dirty="0"/>
              <a:t>računalom i web kamerom su tzv. video-konferencije gdje više sudionika, koji mogu biti na različitim stranama svijeta, preko Interneta održavaju zajednički sastanak, popraćen istovremeno i slikom i zvukom.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353" y="3284984"/>
            <a:ext cx="2876922" cy="27662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599943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Web kamera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0"/>
            <a:ext cx="4552950" cy="4572000"/>
          </a:xfr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349A-7D10-494B-96AF-AC6992926393}" type="datetime1">
              <a:rPr lang="hr-HR" smtClean="0"/>
              <a:pPr/>
              <a:t>23.9.2025.</a:t>
            </a:fld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323528" y="2636912"/>
            <a:ext cx="4320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000" dirty="0"/>
              <a:t>V</a:t>
            </a:r>
            <a:r>
              <a:rPr lang="hr-HR" sz="2000" dirty="0" smtClean="0"/>
              <a:t>rsta </a:t>
            </a:r>
            <a:r>
              <a:rPr lang="hr-HR" sz="2000" dirty="0"/>
              <a:t>video kamere koja se direktno spaja na računalo i tako prenosi video signal preko Interneta, a možemo ju koristiti i za snimanje videozapisa koje samo želimo sačuvati na računalu ili koristiti za nešto drugo.</a:t>
            </a:r>
          </a:p>
        </p:txBody>
      </p:sp>
    </p:spTree>
    <p:extLst>
      <p:ext uri="{BB962C8B-B14F-4D97-AF65-F5344CB8AC3E}">
        <p14:creationId xmlns="" xmlns:p14="http://schemas.microsoft.com/office/powerpoint/2010/main" val="306124909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fa_osnov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jednos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Alfa_osnove</Template>
  <TotalTime>211</TotalTime>
  <Words>649</Words>
  <Application>Microsoft Office PowerPoint</Application>
  <PresentationFormat>Prikaz na zaslonu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Alfa_osnove</vt:lpstr>
      <vt:lpstr>Vanjski dijelovi računala</vt:lpstr>
      <vt:lpstr>Slajd 2</vt:lpstr>
      <vt:lpstr>Kućište</vt:lpstr>
      <vt:lpstr>Monitor</vt:lpstr>
      <vt:lpstr>Monitor</vt:lpstr>
      <vt:lpstr>Tipkovnica</vt:lpstr>
      <vt:lpstr>Miš</vt:lpstr>
      <vt:lpstr>Zvučnici i mikrofon</vt:lpstr>
      <vt:lpstr>Web kamera</vt:lpstr>
      <vt:lpstr>Skener, pisač i projektor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</dc:title>
  <dc:creator>Blaženka</dc:creator>
  <cp:lastModifiedBy>PC</cp:lastModifiedBy>
  <cp:revision>34</cp:revision>
  <dcterms:created xsi:type="dcterms:W3CDTF">2013-04-15T10:22:21Z</dcterms:created>
  <dcterms:modified xsi:type="dcterms:W3CDTF">2025-09-23T05:45:30Z</dcterms:modified>
</cp:coreProperties>
</file>